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6" r:id="rId4"/>
    <p:sldId id="277" r:id="rId5"/>
    <p:sldId id="258" r:id="rId6"/>
    <p:sldId id="259" r:id="rId7"/>
    <p:sldId id="260" r:id="rId8"/>
    <p:sldId id="263" r:id="rId9"/>
    <p:sldId id="261" r:id="rId10"/>
    <p:sldId id="262" r:id="rId11"/>
    <p:sldId id="275" r:id="rId12"/>
    <p:sldId id="272" r:id="rId13"/>
    <p:sldId id="264" r:id="rId14"/>
    <p:sldId id="270" r:id="rId15"/>
    <p:sldId id="266" r:id="rId16"/>
  </p:sldIdLst>
  <p:sldSz cx="18288000" cy="10287000"/>
  <p:notesSz cx="6858000" cy="9144000"/>
  <p:embeddedFontLs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Computer Says No" panose="020B0604020202020204" charset="0"/>
      <p:regular r:id="rId22"/>
    </p:embeddedFont>
    <p:embeddedFont>
      <p:font typeface="Poppins Bold" panose="020B0604020202020204" charset="0"/>
      <p:regular r:id="rId23"/>
      <p:bold r:id="rId24"/>
    </p:embeddedFont>
    <p:embeddedFont>
      <p:font typeface="Poppins Light" panose="00000400000000000000" pitchFamily="2" charset="0"/>
      <p:regular r:id="rId25"/>
      <p: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230"/>
    <a:srgbClr val="ECE714"/>
    <a:srgbClr val="6837F5"/>
    <a:srgbClr val="723FF4"/>
    <a:srgbClr val="6937F5"/>
    <a:srgbClr val="7541F4"/>
    <a:srgbClr val="041067"/>
    <a:srgbClr val="F8F864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rita Pal" userId="a9aeffd80476798e" providerId="LiveId" clId="{F1066A46-D81A-4C3B-BC8F-7F435817360E}"/>
    <pc:docChg chg="modSld">
      <pc:chgData name="Amrita Pal" userId="a9aeffd80476798e" providerId="LiveId" clId="{F1066A46-D81A-4C3B-BC8F-7F435817360E}" dt="2025-09-03T18:12:06.710" v="6" actId="207"/>
      <pc:docMkLst>
        <pc:docMk/>
      </pc:docMkLst>
      <pc:sldChg chg="modSp mod">
        <pc:chgData name="Amrita Pal" userId="a9aeffd80476798e" providerId="LiveId" clId="{F1066A46-D81A-4C3B-BC8F-7F435817360E}" dt="2025-09-03T18:11:49.503" v="5" actId="207"/>
        <pc:sldMkLst>
          <pc:docMk/>
          <pc:sldMk cId="0" sldId="258"/>
        </pc:sldMkLst>
        <pc:spChg chg="mod">
          <ac:chgData name="Amrita Pal" userId="a9aeffd80476798e" providerId="LiveId" clId="{F1066A46-D81A-4C3B-BC8F-7F435817360E}" dt="2025-09-03T18:11:49.503" v="5" actId="207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Amrita Pal" userId="a9aeffd80476798e" providerId="LiveId" clId="{F1066A46-D81A-4C3B-BC8F-7F435817360E}" dt="2025-09-03T18:12:06.710" v="6" actId="207"/>
        <pc:sldMkLst>
          <pc:docMk/>
          <pc:sldMk cId="2868890831" sldId="277"/>
        </pc:sldMkLst>
        <pc:spChg chg="mod">
          <ac:chgData name="Amrita Pal" userId="a9aeffd80476798e" providerId="LiveId" clId="{F1066A46-D81A-4C3B-BC8F-7F435817360E}" dt="2025-09-03T18:12:06.710" v="6" actId="207"/>
          <ac:spMkLst>
            <pc:docMk/>
            <pc:sldMk cId="2868890831" sldId="277"/>
            <ac:spMk id="6" creationId="{FE4D88B8-BBC5-20D2-4DD0-2CD7E248903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FCD51-5182-4E8E-8377-022CE2BF8C1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009D85E-CE94-476B-8FA2-E49F821E3014}">
      <dgm:prSet/>
      <dgm:spPr/>
      <dgm:t>
        <a:bodyPr/>
        <a:lstStyle/>
        <a:p>
          <a:r>
            <a:rPr lang="en-US" b="1" dirty="0"/>
            <a:t>SELECTED AREA NAME</a:t>
          </a:r>
          <a:endParaRPr lang="en-IN" dirty="0"/>
        </a:p>
      </dgm:t>
    </dgm:pt>
    <dgm:pt modelId="{E692A961-3B7E-4FF0-837A-B2D60273469E}" type="parTrans" cxnId="{4E52AFE7-7997-4B83-BACA-07932667E4C1}">
      <dgm:prSet/>
      <dgm:spPr/>
      <dgm:t>
        <a:bodyPr/>
        <a:lstStyle/>
        <a:p>
          <a:endParaRPr lang="en-IN"/>
        </a:p>
      </dgm:t>
    </dgm:pt>
    <dgm:pt modelId="{45DB9B92-BE73-4C9C-98A4-F085204E9E30}" type="sibTrans" cxnId="{4E52AFE7-7997-4B83-BACA-07932667E4C1}">
      <dgm:prSet/>
      <dgm:spPr/>
      <dgm:t>
        <a:bodyPr/>
        <a:lstStyle/>
        <a:p>
          <a:endParaRPr lang="en-IN"/>
        </a:p>
      </dgm:t>
    </dgm:pt>
    <dgm:pt modelId="{698D1484-CCAA-4298-A030-2F49DAFE6EEA}" type="pres">
      <dgm:prSet presAssocID="{80EFCD51-5182-4E8E-8377-022CE2BF8C1B}" presName="Name0" presStyleCnt="0">
        <dgm:presLayoutVars>
          <dgm:dir/>
          <dgm:resizeHandles val="exact"/>
        </dgm:presLayoutVars>
      </dgm:prSet>
      <dgm:spPr/>
    </dgm:pt>
    <dgm:pt modelId="{8F2C3F86-3CA3-4175-BA52-DC82AE8597C6}" type="pres">
      <dgm:prSet presAssocID="{80EFCD51-5182-4E8E-8377-022CE2BF8C1B}" presName="arrow" presStyleLbl="bgShp" presStyleIdx="0" presStyleCnt="1" custScaleY="250000" custLinFactNeighborX="-9859" custLinFactNeighborY="-6649"/>
      <dgm:spPr/>
    </dgm:pt>
    <dgm:pt modelId="{3B6EC0AB-966C-4ABE-AA4B-8D1A379CDEAD}" type="pres">
      <dgm:prSet presAssocID="{80EFCD51-5182-4E8E-8377-022CE2BF8C1B}" presName="points" presStyleCnt="0"/>
      <dgm:spPr/>
    </dgm:pt>
    <dgm:pt modelId="{EFD89B8A-C3C9-4A61-8838-650EC5851301}" type="pres">
      <dgm:prSet presAssocID="{5009D85E-CE94-476B-8FA2-E49F821E3014}" presName="compositeA" presStyleCnt="0"/>
      <dgm:spPr/>
    </dgm:pt>
    <dgm:pt modelId="{6AE58F5C-E8FA-466A-90EA-B676E877EB21}" type="pres">
      <dgm:prSet presAssocID="{5009D85E-CE94-476B-8FA2-E49F821E3014}" presName="textA" presStyleLbl="revTx" presStyleIdx="0" presStyleCnt="1" custFlipVert="0" custScaleX="89944" custScaleY="250000">
        <dgm:presLayoutVars>
          <dgm:bulletEnabled val="1"/>
        </dgm:presLayoutVars>
      </dgm:prSet>
      <dgm:spPr/>
    </dgm:pt>
    <dgm:pt modelId="{49709657-602E-4867-B511-D6A244E97BE0}" type="pres">
      <dgm:prSet presAssocID="{5009D85E-CE94-476B-8FA2-E49F821E3014}" presName="circleA" presStyleLbl="node1" presStyleIdx="0" presStyleCnt="1"/>
      <dgm:spPr/>
    </dgm:pt>
    <dgm:pt modelId="{0787CB5F-6310-49CC-97B4-6EE3480B0748}" type="pres">
      <dgm:prSet presAssocID="{5009D85E-CE94-476B-8FA2-E49F821E3014}" presName="spaceA" presStyleCnt="0"/>
      <dgm:spPr/>
    </dgm:pt>
  </dgm:ptLst>
  <dgm:cxnLst>
    <dgm:cxn modelId="{6D642A8E-7A02-4237-BC4F-CE6E766D6143}" type="presOf" srcId="{5009D85E-CE94-476B-8FA2-E49F821E3014}" destId="{6AE58F5C-E8FA-466A-90EA-B676E877EB21}" srcOrd="0" destOrd="0" presId="urn:microsoft.com/office/officeart/2005/8/layout/hProcess11"/>
    <dgm:cxn modelId="{4E52AFE7-7997-4B83-BACA-07932667E4C1}" srcId="{80EFCD51-5182-4E8E-8377-022CE2BF8C1B}" destId="{5009D85E-CE94-476B-8FA2-E49F821E3014}" srcOrd="0" destOrd="0" parTransId="{E692A961-3B7E-4FF0-837A-B2D60273469E}" sibTransId="{45DB9B92-BE73-4C9C-98A4-F085204E9E30}"/>
    <dgm:cxn modelId="{B74273F2-F2C7-43EB-8FF3-3A2FC40CA752}" type="presOf" srcId="{80EFCD51-5182-4E8E-8377-022CE2BF8C1B}" destId="{698D1484-CCAA-4298-A030-2F49DAFE6EEA}" srcOrd="0" destOrd="0" presId="urn:microsoft.com/office/officeart/2005/8/layout/hProcess11"/>
    <dgm:cxn modelId="{F5AA308A-D59A-4EDB-AB46-86EDFED31688}" type="presParOf" srcId="{698D1484-CCAA-4298-A030-2F49DAFE6EEA}" destId="{8F2C3F86-3CA3-4175-BA52-DC82AE8597C6}" srcOrd="0" destOrd="0" presId="urn:microsoft.com/office/officeart/2005/8/layout/hProcess11"/>
    <dgm:cxn modelId="{68869EAA-3E50-421F-9C74-0287E077502D}" type="presParOf" srcId="{698D1484-CCAA-4298-A030-2F49DAFE6EEA}" destId="{3B6EC0AB-966C-4ABE-AA4B-8D1A379CDEAD}" srcOrd="1" destOrd="0" presId="urn:microsoft.com/office/officeart/2005/8/layout/hProcess11"/>
    <dgm:cxn modelId="{CBD0C937-79EC-4E9A-A1AF-DFBE3CB1A9CC}" type="presParOf" srcId="{3B6EC0AB-966C-4ABE-AA4B-8D1A379CDEAD}" destId="{EFD89B8A-C3C9-4A61-8838-650EC5851301}" srcOrd="0" destOrd="0" presId="urn:microsoft.com/office/officeart/2005/8/layout/hProcess11"/>
    <dgm:cxn modelId="{7F6BFA14-4082-436F-A908-A5B2AAF9B7AE}" type="presParOf" srcId="{EFD89B8A-C3C9-4A61-8838-650EC5851301}" destId="{6AE58F5C-E8FA-466A-90EA-B676E877EB21}" srcOrd="0" destOrd="0" presId="urn:microsoft.com/office/officeart/2005/8/layout/hProcess11"/>
    <dgm:cxn modelId="{44705F98-4F47-4D09-BE78-025850905DA9}" type="presParOf" srcId="{EFD89B8A-C3C9-4A61-8838-650EC5851301}" destId="{49709657-602E-4867-B511-D6A244E97BE0}" srcOrd="1" destOrd="0" presId="urn:microsoft.com/office/officeart/2005/8/layout/hProcess11"/>
    <dgm:cxn modelId="{4D9A827F-E178-4AA1-A219-9A4E8A7E6558}" type="presParOf" srcId="{EFD89B8A-C3C9-4A61-8838-650EC5851301}" destId="{0787CB5F-6310-49CC-97B4-6EE3480B074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C3F86-3CA3-4175-BA52-DC82AE8597C6}">
      <dsp:nvSpPr>
        <dsp:cNvPr id="0" name=""/>
        <dsp:cNvSpPr/>
      </dsp:nvSpPr>
      <dsp:spPr>
        <a:xfrm>
          <a:off x="0" y="0"/>
          <a:ext cx="4825045" cy="106773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58F5C-E8FA-466A-90EA-B676E877EB21}">
      <dsp:nvSpPr>
        <dsp:cNvPr id="0" name=""/>
        <dsp:cNvSpPr/>
      </dsp:nvSpPr>
      <dsp:spPr>
        <a:xfrm>
          <a:off x="220250" y="-160160"/>
          <a:ext cx="3902041" cy="1067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b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SELECTED AREA NAME</a:t>
          </a:r>
          <a:endParaRPr lang="en-IN" sz="2900" kern="1200" dirty="0"/>
        </a:p>
      </dsp:txBody>
      <dsp:txXfrm>
        <a:off x="220250" y="-160160"/>
        <a:ext cx="3902041" cy="1067737"/>
      </dsp:txXfrm>
    </dsp:sp>
    <dsp:sp modelId="{49709657-602E-4867-B511-D6A244E97BE0}">
      <dsp:nvSpPr>
        <dsp:cNvPr id="0" name=""/>
        <dsp:cNvSpPr/>
      </dsp:nvSpPr>
      <dsp:spPr>
        <a:xfrm>
          <a:off x="2117883" y="640642"/>
          <a:ext cx="106773" cy="1067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6839A-0F77-4026-AFEA-D6249DBF9104}" type="datetimeFigureOut">
              <a:rPr lang="en-IN" smtClean="0"/>
              <a:t>03-09-2025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E2C5C-574B-48A9-9601-F5AF77AE0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20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E2C5C-574B-48A9-9601-F5AF77AE0B6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47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7.png"/><Relationship Id="rId1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diagramDrawing" Target="../diagrams/drawing1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5" Type="http://schemas.microsoft.com/office/2017/06/relationships/model3d" Target="../media/model3d1.glb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1.jpeg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.jpe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16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80005" y="4328022"/>
            <a:ext cx="6502735" cy="523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4400" b="1" spc="-173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AI  in  Education</a:t>
            </a:r>
            <a:endParaRPr lang="en-US" sz="4400" dirty="0">
              <a:solidFill>
                <a:srgbClr val="6866E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097309" y="1933997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8"/>
          <p:cNvSpPr/>
          <p:nvPr/>
        </p:nvSpPr>
        <p:spPr>
          <a:xfrm>
            <a:off x="4601690" y="8426785"/>
            <a:ext cx="3068496" cy="2571813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27808" y="4463168"/>
            <a:ext cx="8127324" cy="252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86B4E-420F-2046-E13B-493B192DF91D}"/>
              </a:ext>
            </a:extLst>
          </p:cNvPr>
          <p:cNvSpPr txBox="1"/>
          <p:nvPr/>
        </p:nvSpPr>
        <p:spPr>
          <a:xfrm>
            <a:off x="4880006" y="1802227"/>
            <a:ext cx="83373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2-days National Level Hackathon on </a:t>
            </a:r>
          </a:p>
          <a:p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F6F69D-E395-B3FB-2969-3A0272E1A5C0}"/>
              </a:ext>
            </a:extLst>
          </p:cNvPr>
          <p:cNvCxnSpPr>
            <a:cxnSpLocks/>
          </p:cNvCxnSpPr>
          <p:nvPr/>
        </p:nvCxnSpPr>
        <p:spPr>
          <a:xfrm>
            <a:off x="2667000" y="3278505"/>
            <a:ext cx="0" cy="912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1A86D8F-CAA8-9C7F-499E-F52248C67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507086"/>
              </p:ext>
            </p:extLst>
          </p:nvPr>
        </p:nvGraphicFramePr>
        <p:xfrm>
          <a:off x="757707" y="4003067"/>
          <a:ext cx="4825046" cy="10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9FE91-D38D-3548-1D45-5B5D81A99B8F}"/>
              </a:ext>
            </a:extLst>
          </p:cNvPr>
          <p:cNvCxnSpPr>
            <a:cxnSpLocks/>
          </p:cNvCxnSpPr>
          <p:nvPr/>
        </p:nvCxnSpPr>
        <p:spPr>
          <a:xfrm>
            <a:off x="2850925" y="2428875"/>
            <a:ext cx="0" cy="1873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62268F-CCA9-4344-A757-2561B79496D4}"/>
              </a:ext>
            </a:extLst>
          </p:cNvPr>
          <p:cNvCxnSpPr>
            <a:cxnSpLocks/>
          </p:cNvCxnSpPr>
          <p:nvPr/>
        </p:nvCxnSpPr>
        <p:spPr>
          <a:xfrm>
            <a:off x="1896308" y="3278505"/>
            <a:ext cx="1" cy="912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ED843E-5811-E9D8-F05B-D64C1941D3D3}"/>
              </a:ext>
            </a:extLst>
          </p:cNvPr>
          <p:cNvCxnSpPr/>
          <p:nvPr/>
        </p:nvCxnSpPr>
        <p:spPr>
          <a:xfrm>
            <a:off x="2427808" y="3278505"/>
            <a:ext cx="6796" cy="912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56FAF44-760D-2737-9D58-AE77857C3736}"/>
              </a:ext>
            </a:extLst>
          </p:cNvPr>
          <p:cNvSpPr/>
          <p:nvPr/>
        </p:nvSpPr>
        <p:spPr>
          <a:xfrm>
            <a:off x="1295400" y="5304356"/>
            <a:ext cx="8713573" cy="3420544"/>
          </a:xfrm>
          <a:prstGeom prst="round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4444772-BA27-6607-084C-A3EAAD2A9FB3}"/>
              </a:ext>
            </a:extLst>
          </p:cNvPr>
          <p:cNvSpPr/>
          <p:nvPr/>
        </p:nvSpPr>
        <p:spPr>
          <a:xfrm>
            <a:off x="1600200" y="5571206"/>
            <a:ext cx="7992383" cy="291356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68878D-FB74-2FA1-6131-E79D35233598}"/>
              </a:ext>
            </a:extLst>
          </p:cNvPr>
          <p:cNvSpPr txBox="1"/>
          <p:nvPr/>
        </p:nvSpPr>
        <p:spPr>
          <a:xfrm>
            <a:off x="1781602" y="5648299"/>
            <a:ext cx="6196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Team Name</a:t>
            </a:r>
            <a:r>
              <a:rPr lang="en-IN" sz="2800" b="1" dirty="0"/>
              <a:t>: </a:t>
            </a:r>
            <a:r>
              <a:rPr lang="en-IN" sz="3200" b="1" dirty="0"/>
              <a:t>AI ACES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3872FB-0B61-8EE6-8AAB-DA173B33D203}"/>
              </a:ext>
            </a:extLst>
          </p:cNvPr>
          <p:cNvSpPr txBox="1"/>
          <p:nvPr/>
        </p:nvSpPr>
        <p:spPr>
          <a:xfrm>
            <a:off x="1802024" y="6275285"/>
            <a:ext cx="657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Name of Leader</a:t>
            </a:r>
            <a:r>
              <a:rPr lang="en-IN" sz="2800" b="1" dirty="0"/>
              <a:t>: </a:t>
            </a:r>
            <a:r>
              <a:rPr lang="en-IN" sz="3200" b="1" dirty="0"/>
              <a:t>Amrita Pal</a:t>
            </a:r>
          </a:p>
        </p:txBody>
      </p:sp>
      <p:grpSp>
        <p:nvGrpSpPr>
          <p:cNvPr id="34" name="Group 21">
            <a:extLst>
              <a:ext uri="{FF2B5EF4-FFF2-40B4-BE49-F238E27FC236}">
                <a16:creationId xmlns:a16="http://schemas.microsoft.com/office/drawing/2014/main" id="{75EC5139-715E-6170-DBA6-57A421BB1F92}"/>
              </a:ext>
            </a:extLst>
          </p:cNvPr>
          <p:cNvGrpSpPr/>
          <p:nvPr/>
        </p:nvGrpSpPr>
        <p:grpSpPr>
          <a:xfrm rot="5400000">
            <a:off x="11776787" y="11251865"/>
            <a:ext cx="104401" cy="4150774"/>
            <a:chOff x="0" y="0"/>
            <a:chExt cx="27497" cy="1093208"/>
          </a:xfrm>
          <a:gradFill>
            <a:gsLst>
              <a:gs pos="17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E122E2AC-9F8D-0C71-D1F6-5C10AE43277B}"/>
                </a:ext>
              </a:extLst>
            </p:cNvPr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pFill/>
          </p:spPr>
        </p:sp>
        <p:sp>
          <p:nvSpPr>
            <p:cNvPr id="36" name="TextBox 23">
              <a:extLst>
                <a:ext uri="{FF2B5EF4-FFF2-40B4-BE49-F238E27FC236}">
                  <a16:creationId xmlns:a16="http://schemas.microsoft.com/office/drawing/2014/main" id="{0E6B5E5B-923D-C412-11E0-F18B61E79977}"/>
                </a:ext>
              </a:extLst>
            </p:cNvPr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6F0A710C-D692-2518-214C-57B990ABFABE}"/>
              </a:ext>
            </a:extLst>
          </p:cNvPr>
          <p:cNvSpPr/>
          <p:nvPr/>
        </p:nvSpPr>
        <p:spPr>
          <a:xfrm flipH="1">
            <a:off x="18188361" y="4840444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13">
              <a:alphaModFix amt="13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A0D0F661-DA67-8A8F-150D-26D104B96B77}"/>
              </a:ext>
            </a:extLst>
          </p:cNvPr>
          <p:cNvGrpSpPr/>
          <p:nvPr/>
        </p:nvGrpSpPr>
        <p:grpSpPr>
          <a:xfrm rot="5400000">
            <a:off x="16443683" y="9624588"/>
            <a:ext cx="192231" cy="5890964"/>
            <a:chOff x="508421" y="-245862"/>
            <a:chExt cx="53764" cy="1263318"/>
          </a:xfrm>
        </p:grpSpPr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AD77CE9C-D8CF-7721-3796-2A81D5EA8A7E}"/>
                </a:ext>
              </a:extLst>
            </p:cNvPr>
            <p:cNvSpPr/>
            <p:nvPr/>
          </p:nvSpPr>
          <p:spPr>
            <a:xfrm>
              <a:off x="508421" y="-75752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9" name="TextBox 23">
              <a:extLst>
                <a:ext uri="{FF2B5EF4-FFF2-40B4-BE49-F238E27FC236}">
                  <a16:creationId xmlns:a16="http://schemas.microsoft.com/office/drawing/2014/main" id="{D16652B6-AF10-A7C0-A956-90C9F15A248F}"/>
                </a:ext>
              </a:extLst>
            </p:cNvPr>
            <p:cNvSpPr txBox="1"/>
            <p:nvPr/>
          </p:nvSpPr>
          <p:spPr>
            <a:xfrm>
              <a:off x="534688" y="-245862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4CF81ED-5B0A-C06B-6A9D-1ED1E2DECB2A}"/>
              </a:ext>
            </a:extLst>
          </p:cNvPr>
          <p:cNvSpPr txBox="1"/>
          <p:nvPr/>
        </p:nvSpPr>
        <p:spPr>
          <a:xfrm>
            <a:off x="1781602" y="6897844"/>
            <a:ext cx="697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Date of Submission</a:t>
            </a:r>
            <a:r>
              <a:rPr lang="en-IN" sz="2800" b="1" dirty="0"/>
              <a:t>: </a:t>
            </a:r>
            <a:r>
              <a:rPr lang="en-IN" sz="3200" b="1" dirty="0"/>
              <a:t>4 September 2025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464F380A-1DE0-F2E8-D3A2-DB21C0D78C4B}"/>
              </a:ext>
            </a:extLst>
          </p:cNvPr>
          <p:cNvSpPr/>
          <p:nvPr/>
        </p:nvSpPr>
        <p:spPr>
          <a:xfrm>
            <a:off x="9021361" y="4959665"/>
            <a:ext cx="1265517" cy="1184510"/>
          </a:xfrm>
          <a:prstGeom prst="flowChartConnector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F15141-284F-8ACC-D641-65391EE03805}"/>
              </a:ext>
            </a:extLst>
          </p:cNvPr>
          <p:cNvSpPr txBox="1"/>
          <p:nvPr/>
        </p:nvSpPr>
        <p:spPr>
          <a:xfrm>
            <a:off x="4300278" y="7487222"/>
            <a:ext cx="502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Jai Narain College of Technology (JNCT), </a:t>
            </a:r>
            <a:r>
              <a:rPr lang="en-IN" sz="2800" b="1" dirty="0" err="1"/>
              <a:t>Chouksey</a:t>
            </a:r>
            <a:r>
              <a:rPr lang="en-IN" sz="2800" b="1" dirty="0"/>
              <a:t> Nagar, Bhopal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767E63-82EE-B39E-69DD-EF719E36A412}"/>
              </a:ext>
            </a:extLst>
          </p:cNvPr>
          <p:cNvSpPr txBox="1"/>
          <p:nvPr/>
        </p:nvSpPr>
        <p:spPr>
          <a:xfrm>
            <a:off x="1781602" y="7496710"/>
            <a:ext cx="270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College Address</a:t>
            </a:r>
            <a:r>
              <a:rPr lang="en-IN" sz="2800" b="1" dirty="0"/>
              <a:t>: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 descr="Dodecahedron Blue">
                <a:extLst>
                  <a:ext uri="{FF2B5EF4-FFF2-40B4-BE49-F238E27FC236}">
                    <a16:creationId xmlns:a16="http://schemas.microsoft.com/office/drawing/2014/main" id="{E79517B2-ABC3-90CB-DC7F-5007A33D98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1817468"/>
                  </p:ext>
                </p:extLst>
              </p:nvPr>
            </p:nvGraphicFramePr>
            <p:xfrm>
              <a:off x="11509748" y="1194936"/>
              <a:ext cx="8924038" cy="8504980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8924038" cy="8504980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effectLst>
                      <a:softEdge rad="31750"/>
                    </a:effectLst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190678" ay="2030898" az="106277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50765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 descr="Dodecahedron Blue">
                <a:extLst>
                  <a:ext uri="{FF2B5EF4-FFF2-40B4-BE49-F238E27FC236}">
                    <a16:creationId xmlns:a16="http://schemas.microsoft.com/office/drawing/2014/main" id="{E79517B2-ABC3-90CB-DC7F-5007A33D98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509748" y="1194936"/>
                <a:ext cx="8924038" cy="8504980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softEdge rad="31750"/>
              </a:effectLst>
            </p:spPr>
          </p:pic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EAC51BA2-D157-3B70-003B-9872AB95BC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816" y="1200912"/>
            <a:ext cx="11843964" cy="8363858"/>
          </a:xfrm>
          <a:prstGeom prst="rect">
            <a:avLst/>
          </a:prstGeom>
        </p:spPr>
      </p:pic>
      <p:sp>
        <p:nvSpPr>
          <p:cNvPr id="49" name="Freeform 62">
            <a:extLst>
              <a:ext uri="{FF2B5EF4-FFF2-40B4-BE49-F238E27FC236}">
                <a16:creationId xmlns:a16="http://schemas.microsoft.com/office/drawing/2014/main" id="{97ACA8E9-2093-EB66-44C4-E8C3857A04F6}"/>
              </a:ext>
            </a:extLst>
          </p:cNvPr>
          <p:cNvSpPr/>
          <p:nvPr/>
        </p:nvSpPr>
        <p:spPr>
          <a:xfrm>
            <a:off x="12962635" y="53532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38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72400" y="7974111"/>
            <a:ext cx="11716201" cy="3613860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91052">
            <a:off x="13048963" y="-5984494"/>
            <a:ext cx="11291757" cy="10164688"/>
          </a:xfrm>
          <a:custGeom>
            <a:avLst/>
            <a:gdLst/>
            <a:ahLst/>
            <a:cxnLst/>
            <a:rect l="l" t="t" r="r" b="b"/>
            <a:pathLst>
              <a:path w="11291757" h="10164688">
                <a:moveTo>
                  <a:pt x="0" y="0"/>
                </a:moveTo>
                <a:lnTo>
                  <a:pt x="11291757" y="0"/>
                </a:lnTo>
                <a:lnTo>
                  <a:pt x="11291757" y="10164687"/>
                </a:lnTo>
                <a:lnTo>
                  <a:pt x="0" y="1016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297235" y="1880213"/>
            <a:ext cx="8036625" cy="5957149"/>
          </a:xfrm>
          <a:custGeom>
            <a:avLst/>
            <a:gdLst/>
            <a:ahLst/>
            <a:cxnLst/>
            <a:rect l="l" t="t" r="r" b="b"/>
            <a:pathLst>
              <a:path w="8036625" h="5957149">
                <a:moveTo>
                  <a:pt x="8036625" y="0"/>
                </a:moveTo>
                <a:lnTo>
                  <a:pt x="0" y="0"/>
                </a:lnTo>
                <a:lnTo>
                  <a:pt x="0" y="5957149"/>
                </a:lnTo>
                <a:lnTo>
                  <a:pt x="8036625" y="5957149"/>
                </a:lnTo>
                <a:lnTo>
                  <a:pt x="803662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13547" y="4038286"/>
            <a:ext cx="5781294" cy="8229600"/>
          </a:xfrm>
          <a:custGeom>
            <a:avLst/>
            <a:gdLst/>
            <a:ahLst/>
            <a:cxnLst/>
            <a:rect l="l" t="t" r="r" b="b"/>
            <a:pathLst>
              <a:path w="5781294" h="8229600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54140" y="-21079"/>
            <a:ext cx="13563600" cy="1929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6889"/>
              </a:lnSpc>
              <a:spcBef>
                <a:spcPct val="0"/>
              </a:spcBef>
            </a:pPr>
            <a:r>
              <a:rPr lang="en-IN" sz="10900" dirty="0">
                <a:latin typeface="Computer Says No" panose="020B0604020202020204" charset="0"/>
                <a:cs typeface="Computer Says No" panose="020B0604020202020204" charset="0"/>
              </a:rPr>
              <a:t>🔐 </a:t>
            </a:r>
            <a:r>
              <a:rPr lang="en-IN" sz="8000" b="1" dirty="0">
                <a:solidFill>
                  <a:srgbClr val="FFFF00"/>
                </a:solidFill>
                <a:latin typeface="Arial Narrow" panose="020B0606020202030204" pitchFamily="34" charset="0"/>
                <a:cs typeface="Computer Says No" panose="020B0604020202020204" charset="0"/>
              </a:rPr>
              <a:t>Data Requirements &amp;</a:t>
            </a:r>
            <a:endParaRPr lang="en-IN" sz="8000" b="1" u="sng" dirty="0">
              <a:solidFill>
                <a:srgbClr val="FFFF00"/>
              </a:solidFill>
              <a:latin typeface="Arial Narrow" panose="020B0606020202030204" pitchFamily="34" charset="0"/>
              <a:cs typeface="Computer Says No" panose="020B060402020202020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AEE5A7E-9673-800F-3EA5-B37323D2F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06" y="3528998"/>
            <a:ext cx="825895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8F864"/>
                </a:solidFill>
                <a:effectLst/>
                <a:latin typeface="Arial" panose="020B0604020202020204" pitchFamily="34" charset="0"/>
              </a:rPr>
              <a:t>Data Needed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Student input (text/voice), progress logs, sentiment scores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Privacy Measures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Secure data storage (Firebase/MongoDB)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Anonymized emotional logs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Consent-based personalization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No raw audio storage unless explicitly permitted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97527C-F157-25BB-ED1D-75A8725D3F45}"/>
              </a:ext>
            </a:extLst>
          </p:cNvPr>
          <p:cNvSpPr txBox="1"/>
          <p:nvPr/>
        </p:nvSpPr>
        <p:spPr>
          <a:xfrm>
            <a:off x="4567784" y="1730764"/>
            <a:ext cx="47737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FFFF00"/>
                </a:solidFill>
                <a:latin typeface="Arial Narrow" panose="020B0606020202030204" pitchFamily="34" charset="0"/>
                <a:cs typeface="Computer Says No" panose="020B0604020202020204" charset="0"/>
              </a:rPr>
              <a:t>Privacy</a:t>
            </a:r>
            <a:endParaRPr lang="en-US" b="1" dirty="0">
              <a:solidFill>
                <a:srgbClr val="FFFF00"/>
              </a:solidFill>
              <a:latin typeface="Arial Narrow" panose="020B0606020202030204" pitchFamily="34" charset="0"/>
              <a:ea typeface="Computer Says No"/>
              <a:cs typeface="Computer Says No" panose="020B0604020202020204" charset="0"/>
              <a:sym typeface="Computer Says No"/>
            </a:endParaRPr>
          </a:p>
          <a:p>
            <a:endParaRPr lang="en-IN" dirty="0"/>
          </a:p>
        </p:txBody>
      </p:sp>
      <p:sp>
        <p:nvSpPr>
          <p:cNvPr id="11" name="Freeform 62">
            <a:extLst>
              <a:ext uri="{FF2B5EF4-FFF2-40B4-BE49-F238E27FC236}">
                <a16:creationId xmlns:a16="http://schemas.microsoft.com/office/drawing/2014/main" id="{BAD078F6-F1DA-CA7E-F5B6-C9131C39A00C}"/>
              </a:ext>
            </a:extLst>
          </p:cNvPr>
          <p:cNvSpPr/>
          <p:nvPr/>
        </p:nvSpPr>
        <p:spPr>
          <a:xfrm>
            <a:off x="14665261" y="0"/>
            <a:ext cx="3622739" cy="853479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CAACB-4F17-F151-987F-1C0E2ABD8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3575FDD-5553-9634-3632-BB9DF54DED94}"/>
              </a:ext>
            </a:extLst>
          </p:cNvPr>
          <p:cNvSpPr/>
          <p:nvPr/>
        </p:nvSpPr>
        <p:spPr>
          <a:xfrm>
            <a:off x="-5443" y="10915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7B5E5AD-7CDD-F226-9D10-27BABE07373E}"/>
              </a:ext>
            </a:extLst>
          </p:cNvPr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AF5FB1B-B4D4-B775-6C9E-6E46C7AE65C3}"/>
              </a:ext>
            </a:extLst>
          </p:cNvPr>
          <p:cNvSpPr/>
          <p:nvPr/>
        </p:nvSpPr>
        <p:spPr>
          <a:xfrm>
            <a:off x="3733800" y="-2514803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4B3379F-0AB7-0094-1B9A-3EA4F41A7D2B}"/>
              </a:ext>
            </a:extLst>
          </p:cNvPr>
          <p:cNvSpPr/>
          <p:nvPr/>
        </p:nvSpPr>
        <p:spPr>
          <a:xfrm>
            <a:off x="13904375" y="-341030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A8FACCC-88A9-D7E1-7298-C8575C2DFB66}"/>
              </a:ext>
            </a:extLst>
          </p:cNvPr>
          <p:cNvSpPr/>
          <p:nvPr/>
        </p:nvSpPr>
        <p:spPr>
          <a:xfrm>
            <a:off x="4818250" y="8361290"/>
            <a:ext cx="4729467" cy="378114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FB2C329-8928-98D1-0B4C-605B627CFC74}"/>
              </a:ext>
            </a:extLst>
          </p:cNvPr>
          <p:cNvSpPr txBox="1"/>
          <p:nvPr/>
        </p:nvSpPr>
        <p:spPr>
          <a:xfrm>
            <a:off x="2427808" y="4463168"/>
            <a:ext cx="8127324" cy="252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endParaRPr/>
          </a:p>
        </p:txBody>
      </p:sp>
      <p:grpSp>
        <p:nvGrpSpPr>
          <p:cNvPr id="34" name="Group 21">
            <a:extLst>
              <a:ext uri="{FF2B5EF4-FFF2-40B4-BE49-F238E27FC236}">
                <a16:creationId xmlns:a16="http://schemas.microsoft.com/office/drawing/2014/main" id="{7AFBEC68-9930-4F8D-3AAC-8419650481AE}"/>
              </a:ext>
            </a:extLst>
          </p:cNvPr>
          <p:cNvGrpSpPr/>
          <p:nvPr/>
        </p:nvGrpSpPr>
        <p:grpSpPr>
          <a:xfrm rot="5400000">
            <a:off x="11776787" y="11251865"/>
            <a:ext cx="104401" cy="4150774"/>
            <a:chOff x="0" y="0"/>
            <a:chExt cx="27497" cy="1093208"/>
          </a:xfrm>
          <a:gradFill>
            <a:gsLst>
              <a:gs pos="17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A4230FDF-C548-5335-FA9C-46536233BD5E}"/>
                </a:ext>
              </a:extLst>
            </p:cNvPr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pFill/>
          </p:spPr>
        </p:sp>
        <p:sp>
          <p:nvSpPr>
            <p:cNvPr id="36" name="TextBox 23">
              <a:extLst>
                <a:ext uri="{FF2B5EF4-FFF2-40B4-BE49-F238E27FC236}">
                  <a16:creationId xmlns:a16="http://schemas.microsoft.com/office/drawing/2014/main" id="{F1900C49-ACB0-9539-C412-D10696AF75E1}"/>
                </a:ext>
              </a:extLst>
            </p:cNvPr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DB7EECA7-7866-B209-02B7-E56BCA060E02}"/>
              </a:ext>
            </a:extLst>
          </p:cNvPr>
          <p:cNvSpPr/>
          <p:nvPr/>
        </p:nvSpPr>
        <p:spPr>
          <a:xfrm flipH="1">
            <a:off x="18188361" y="4840444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6">
              <a:alphaModFix amt="1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2B7FD61B-3405-D4F8-8FEA-3708D597250D}"/>
              </a:ext>
            </a:extLst>
          </p:cNvPr>
          <p:cNvGrpSpPr/>
          <p:nvPr/>
        </p:nvGrpSpPr>
        <p:grpSpPr>
          <a:xfrm rot="5400000">
            <a:off x="15246403" y="9528472"/>
            <a:ext cx="192231" cy="5890964"/>
            <a:chOff x="508421" y="-245862"/>
            <a:chExt cx="53764" cy="1263318"/>
          </a:xfrm>
        </p:grpSpPr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57EAAE-9E64-741B-714E-C8708C294061}"/>
                </a:ext>
              </a:extLst>
            </p:cNvPr>
            <p:cNvSpPr/>
            <p:nvPr/>
          </p:nvSpPr>
          <p:spPr>
            <a:xfrm>
              <a:off x="508421" y="-75752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9" name="TextBox 23">
              <a:extLst>
                <a:ext uri="{FF2B5EF4-FFF2-40B4-BE49-F238E27FC236}">
                  <a16:creationId xmlns:a16="http://schemas.microsoft.com/office/drawing/2014/main" id="{5ED10367-027D-9FC8-DA92-BD8663526122}"/>
                </a:ext>
              </a:extLst>
            </p:cNvPr>
            <p:cNvSpPr txBox="1"/>
            <p:nvPr/>
          </p:nvSpPr>
          <p:spPr>
            <a:xfrm>
              <a:off x="534688" y="-245862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74FC2A8-E441-FEBF-E4A6-7B125823FE7A}"/>
              </a:ext>
            </a:extLst>
          </p:cNvPr>
          <p:cNvSpPr txBox="1"/>
          <p:nvPr/>
        </p:nvSpPr>
        <p:spPr>
          <a:xfrm flipH="1">
            <a:off x="2133556" y="1670686"/>
            <a:ext cx="1074424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🤖 </a:t>
            </a:r>
            <a:r>
              <a:rPr lang="en-IN" sz="6000" dirty="0">
                <a:solidFill>
                  <a:srgbClr val="FFFF00"/>
                </a:solidFill>
              </a:rPr>
              <a:t>AI Technologies &amp; Methods</a:t>
            </a:r>
          </a:p>
          <a:p>
            <a:endParaRPr lang="en-IN" sz="6000" dirty="0">
              <a:solidFill>
                <a:srgbClr val="FFFF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u="sng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CEA21-D27B-57CC-E341-E1E22683DD6E}"/>
              </a:ext>
            </a:extLst>
          </p:cNvPr>
          <p:cNvSpPr txBox="1"/>
          <p:nvPr/>
        </p:nvSpPr>
        <p:spPr>
          <a:xfrm>
            <a:off x="1712744" y="3416972"/>
            <a:ext cx="90687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400" b="1" u="sng" dirty="0">
                <a:solidFill>
                  <a:schemeClr val="bg1"/>
                </a:solidFill>
              </a:rPr>
              <a:t>Sentiment Analysis </a:t>
            </a:r>
            <a:r>
              <a:rPr lang="en-IN" sz="3400" b="1" dirty="0">
                <a:solidFill>
                  <a:schemeClr val="bg1"/>
                </a:solidFill>
              </a:rPr>
              <a:t>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IN" sz="3400" b="1" dirty="0">
              <a:solidFill>
                <a:schemeClr val="bg1"/>
              </a:solidFill>
            </a:endParaRPr>
          </a:p>
          <a:p>
            <a:endParaRPr lang="en-IN" sz="3400" b="1" dirty="0">
              <a:solidFill>
                <a:schemeClr val="bg1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3400" b="1" u="sng" dirty="0">
                <a:solidFill>
                  <a:schemeClr val="bg1"/>
                </a:solidFill>
              </a:rPr>
              <a:t>Workflow Automation</a:t>
            </a:r>
            <a:r>
              <a:rPr lang="en-IN" sz="3400" b="1" dirty="0">
                <a:solidFill>
                  <a:schemeClr val="bg1"/>
                </a:solidFill>
              </a:rPr>
              <a:t>: n8n for orchestration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3400" b="1" u="sng" dirty="0">
                <a:solidFill>
                  <a:schemeClr val="bg1"/>
                </a:solidFill>
              </a:rPr>
              <a:t>Frontend</a:t>
            </a:r>
            <a:r>
              <a:rPr lang="en-IN" sz="3400" b="1" dirty="0">
                <a:solidFill>
                  <a:schemeClr val="bg1"/>
                </a:solidFill>
              </a:rPr>
              <a:t>: React + Tailwind CSS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3400" b="1" u="sng" dirty="0">
                <a:solidFill>
                  <a:schemeClr val="bg1"/>
                </a:solidFill>
              </a:rPr>
              <a:t>Voice Interface</a:t>
            </a:r>
            <a:r>
              <a:rPr lang="en-IN" sz="3400" b="1" dirty="0">
                <a:solidFill>
                  <a:schemeClr val="bg1"/>
                </a:solidFill>
              </a:rPr>
              <a:t>: Web Speech API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3400" b="1" u="sng" dirty="0">
                <a:solidFill>
                  <a:schemeClr val="bg1"/>
                </a:solidFill>
              </a:rPr>
              <a:t>Database</a:t>
            </a:r>
            <a:r>
              <a:rPr lang="en-IN" sz="3400" b="1" dirty="0">
                <a:solidFill>
                  <a:schemeClr val="bg1"/>
                </a:solidFill>
              </a:rPr>
              <a:t>: Firebase / MongoDB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3400" b="1" u="sng" dirty="0">
                <a:solidFill>
                  <a:schemeClr val="bg1"/>
                </a:solidFill>
              </a:rPr>
              <a:t>Visualization</a:t>
            </a:r>
            <a:r>
              <a:rPr lang="en-IN" sz="3400" b="1" dirty="0">
                <a:solidFill>
                  <a:schemeClr val="bg1"/>
                </a:solidFill>
              </a:rPr>
              <a:t>: Power BI</a:t>
            </a:r>
            <a:endParaRPr lang="en-IN" sz="3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E08BC-A504-BCC7-00C9-85E80BD168B2}"/>
              </a:ext>
            </a:extLst>
          </p:cNvPr>
          <p:cNvSpPr txBox="1"/>
          <p:nvPr/>
        </p:nvSpPr>
        <p:spPr>
          <a:xfrm>
            <a:off x="6050011" y="3380919"/>
            <a:ext cx="5181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400" b="1" dirty="0" err="1">
                <a:solidFill>
                  <a:schemeClr val="bg1"/>
                </a:solidFill>
              </a:rPr>
              <a:t>OpenRouter</a:t>
            </a:r>
            <a:r>
              <a:rPr lang="en-IN" sz="3400" b="1" dirty="0">
                <a:solidFill>
                  <a:schemeClr val="bg1"/>
                </a:solidFill>
              </a:rPr>
              <a:t>,  </a:t>
            </a:r>
            <a:r>
              <a:rPr lang="en-IN" sz="3400" b="1" dirty="0" err="1">
                <a:solidFill>
                  <a:schemeClr val="bg1"/>
                </a:solidFill>
              </a:rPr>
              <a:t>Twinword</a:t>
            </a:r>
            <a:r>
              <a:rPr lang="en-IN" sz="3400" b="1" dirty="0">
                <a:solidFill>
                  <a:schemeClr val="bg1"/>
                </a:solidFill>
              </a:rPr>
              <a:t>,      </a:t>
            </a:r>
            <a:r>
              <a:rPr lang="en-IN" sz="3400" b="1" dirty="0" err="1">
                <a:solidFill>
                  <a:schemeClr val="bg1"/>
                </a:solidFill>
              </a:rPr>
              <a:t>MeaningCloud</a:t>
            </a:r>
            <a:endParaRPr lang="en-IN" sz="3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6A8E41-64D2-2434-181F-A63E9A416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889" b="93333" l="9778" r="89778">
                        <a14:foregroundMark x1="44444" y1="12444" x2="36000" y2="15556"/>
                        <a14:foregroundMark x1="36000" y1="15556" x2="40889" y2="15111"/>
                        <a14:foregroundMark x1="59556" y1="10667" x2="42222" y2="10667"/>
                        <a14:foregroundMark x1="42222" y1="10667" x2="35111" y2="16889"/>
                        <a14:foregroundMark x1="35111" y1="16889" x2="41333" y2="12000"/>
                        <a14:foregroundMark x1="41333" y1="12000" x2="52889" y2="9333"/>
                        <a14:foregroundMark x1="52889" y1="9333" x2="59111" y2="10667"/>
                        <a14:foregroundMark x1="60444" y1="11556" x2="53778" y2="9778"/>
                        <a14:foregroundMark x1="53778" y1="9778" x2="39556" y2="12000"/>
                        <a14:foregroundMark x1="39556" y1="12000" x2="35111" y2="16444"/>
                        <a14:foregroundMark x1="35111" y1="16444" x2="45778" y2="10222"/>
                        <a14:foregroundMark x1="45778" y1="10222" x2="54667" y2="9333"/>
                        <a14:foregroundMark x1="54667" y1="9333" x2="60444" y2="10667"/>
                        <a14:foregroundMark x1="62667" y1="14222" x2="56000" y2="10667"/>
                        <a14:foregroundMark x1="56000" y1="10667" x2="41333" y2="11556"/>
                        <a14:foregroundMark x1="41333" y1="11556" x2="34222" y2="17778"/>
                        <a14:foregroundMark x1="34222" y1="17778" x2="32000" y2="24000"/>
                        <a14:foregroundMark x1="32000" y1="24000" x2="32000" y2="28889"/>
                        <a14:foregroundMark x1="19556" y1="52000" x2="19556" y2="55556"/>
                        <a14:foregroundMark x1="22667" y1="41333" x2="24000" y2="49333"/>
                        <a14:foregroundMark x1="21333" y1="49333" x2="19111" y2="52889"/>
                        <a14:foregroundMark x1="20444" y1="48444" x2="18667" y2="52444"/>
                        <a14:foregroundMark x1="19556" y1="48444" x2="19556" y2="48444"/>
                        <a14:foregroundMark x1="58667" y1="89778" x2="58667" y2="89778"/>
                        <a14:foregroundMark x1="58667" y1="89778" x2="57778" y2="91556"/>
                        <a14:foregroundMark x1="56444" y1="93333" x2="61333" y2="92889"/>
                        <a14:foregroundMark x1="42667" y1="89333" x2="42667" y2="89333"/>
                        <a14:foregroundMark x1="42667" y1="89333" x2="42667" y2="89333"/>
                        <a14:foregroundMark x1="41333" y1="88889" x2="40000" y2="91111"/>
                        <a14:foregroundMark x1="40444" y1="75556" x2="40444" y2="84444"/>
                        <a14:foregroundMark x1="40444" y1="84444" x2="39111" y2="89333"/>
                        <a14:foregroundMark x1="39111" y1="88000" x2="36889" y2="9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682" y="1948946"/>
            <a:ext cx="7214145" cy="7214145"/>
          </a:xfrm>
          <a:prstGeom prst="rect">
            <a:avLst/>
          </a:prstGeom>
        </p:spPr>
      </p:pic>
      <p:sp>
        <p:nvSpPr>
          <p:cNvPr id="20" name="Freeform 62">
            <a:extLst>
              <a:ext uri="{FF2B5EF4-FFF2-40B4-BE49-F238E27FC236}">
                <a16:creationId xmlns:a16="http://schemas.microsoft.com/office/drawing/2014/main" id="{753A9A62-D50A-F292-15E8-FF2DFA82D937}"/>
              </a:ext>
            </a:extLst>
          </p:cNvPr>
          <p:cNvSpPr/>
          <p:nvPr/>
        </p:nvSpPr>
        <p:spPr>
          <a:xfrm>
            <a:off x="14665261" y="22610"/>
            <a:ext cx="3622739" cy="853479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8069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238F8-1453-F613-D673-98555B2AA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67F8BB-7760-2859-6736-947E1D3D0D97}"/>
              </a:ext>
            </a:extLst>
          </p:cNvPr>
          <p:cNvSpPr/>
          <p:nvPr/>
        </p:nvSpPr>
        <p:spPr>
          <a:xfrm>
            <a:off x="0" y="-253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DCE3D-C791-1347-F4E0-60B26536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100"/>
            <a:ext cx="16840200" cy="112268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32D1AC-3D73-A11F-A9DC-F7DCE67D83C7}"/>
              </a:ext>
            </a:extLst>
          </p:cNvPr>
          <p:cNvCxnSpPr>
            <a:cxnSpLocks/>
          </p:cNvCxnSpPr>
          <p:nvPr/>
        </p:nvCxnSpPr>
        <p:spPr>
          <a:xfrm>
            <a:off x="3962400" y="2171700"/>
            <a:ext cx="12792261" cy="0"/>
          </a:xfrm>
          <a:prstGeom prst="line">
            <a:avLst/>
          </a:prstGeom>
          <a:ln w="114300">
            <a:gradFill flip="none" rotWithShape="1">
              <a:gsLst>
                <a:gs pos="6000">
                  <a:srgbClr val="FFFF00"/>
                </a:gs>
                <a:gs pos="35000">
                  <a:srgbClr val="FFFF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53000">
                  <a:schemeClr val="accent3">
                    <a:lumMod val="45000"/>
                    <a:lumOff val="55000"/>
                  </a:schemeClr>
                </a:gs>
                <a:gs pos="90000">
                  <a:srgbClr val="041067"/>
                </a:gs>
              </a:gsLst>
              <a:lin ang="0" scaled="1"/>
              <a:tileRect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7">
            <a:extLst>
              <a:ext uri="{FF2B5EF4-FFF2-40B4-BE49-F238E27FC236}">
                <a16:creationId xmlns:a16="http://schemas.microsoft.com/office/drawing/2014/main" id="{938572E9-8484-6EB1-A5E9-B2DF15649E4D}"/>
              </a:ext>
            </a:extLst>
          </p:cNvPr>
          <p:cNvSpPr/>
          <p:nvPr/>
        </p:nvSpPr>
        <p:spPr>
          <a:xfrm rot="21382427">
            <a:off x="-2951937" y="-1641252"/>
            <a:ext cx="7315200" cy="5678863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95F6C9-2CCF-6A5F-567F-E78BF756E7BD}"/>
              </a:ext>
            </a:extLst>
          </p:cNvPr>
          <p:cNvSpPr/>
          <p:nvPr/>
        </p:nvSpPr>
        <p:spPr>
          <a:xfrm>
            <a:off x="3962400" y="1028700"/>
            <a:ext cx="11734800" cy="990600"/>
          </a:xfrm>
          <a:prstGeom prst="rect">
            <a:avLst/>
          </a:prstGeom>
          <a:solidFill>
            <a:srgbClr val="000962"/>
          </a:solidFill>
          <a:ln>
            <a:solidFill>
              <a:srgbClr val="0009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04269-8D88-E76F-53D0-9959063F0CCC}"/>
              </a:ext>
            </a:extLst>
          </p:cNvPr>
          <p:cNvSpPr txBox="1"/>
          <p:nvPr/>
        </p:nvSpPr>
        <p:spPr>
          <a:xfrm>
            <a:off x="4102007" y="818971"/>
            <a:ext cx="1203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400" dirty="0">
                <a:solidFill>
                  <a:srgbClr val="FFFF00"/>
                </a:solidFill>
              </a:rPr>
              <a:t>Implementation Approach</a:t>
            </a:r>
          </a:p>
        </p:txBody>
      </p:sp>
      <p:sp>
        <p:nvSpPr>
          <p:cNvPr id="3" name="Freeform 62">
            <a:extLst>
              <a:ext uri="{FF2B5EF4-FFF2-40B4-BE49-F238E27FC236}">
                <a16:creationId xmlns:a16="http://schemas.microsoft.com/office/drawing/2014/main" id="{5F866AC5-6580-F7F1-CB8D-66DB26A9B304}"/>
              </a:ext>
            </a:extLst>
          </p:cNvPr>
          <p:cNvSpPr/>
          <p:nvPr/>
        </p:nvSpPr>
        <p:spPr>
          <a:xfrm>
            <a:off x="14665261" y="22610"/>
            <a:ext cx="3622739" cy="853479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11044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4187" y="406589"/>
            <a:ext cx="7928548" cy="9819674"/>
            <a:chOff x="1" y="-1"/>
            <a:chExt cx="6908883" cy="8822421"/>
          </a:xfrm>
          <a:blipFill>
            <a:blip r:embed="rId2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1" y="-1"/>
              <a:ext cx="6908883" cy="8822421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8222735" y="2386246"/>
            <a:ext cx="8652476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4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00"/>
                </a:solidFill>
              </a:rPr>
              <a:t>📊 Evaluation Metrics</a:t>
            </a:r>
          </a:p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endParaRPr lang="en-US" sz="9631" dirty="0">
              <a:solidFill>
                <a:schemeClr val="bg2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077200" y="4553082"/>
            <a:ext cx="8223524" cy="344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2"/>
                </a:solidFill>
              </a:rPr>
              <a:t>Student engagement rate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2"/>
                </a:solidFill>
              </a:rPr>
              <a:t>Sentiment improvement over time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2"/>
                </a:solidFill>
              </a:rPr>
              <a:t>Accuracy of emotional classification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2"/>
                </a:solidFill>
              </a:rPr>
              <a:t>Completion rate of modules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2"/>
                </a:solidFill>
              </a:rPr>
              <a:t>Flashcard usage and retention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2"/>
                </a:solidFill>
              </a:rPr>
              <a:t>Agent customization adoption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2"/>
                </a:solidFill>
              </a:rPr>
              <a:t>User satisfaction (via feedback forms)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1699738" y="5820879"/>
            <a:ext cx="8223523" cy="6225763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5457">
            <a:off x="13512362" y="-1613031"/>
            <a:ext cx="4598276" cy="4369061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62">
            <a:extLst>
              <a:ext uri="{FF2B5EF4-FFF2-40B4-BE49-F238E27FC236}">
                <a16:creationId xmlns:a16="http://schemas.microsoft.com/office/drawing/2014/main" id="{15804665-E9DE-887F-1CF9-2AE37DB455DD}"/>
              </a:ext>
            </a:extLst>
          </p:cNvPr>
          <p:cNvSpPr/>
          <p:nvPr/>
        </p:nvSpPr>
        <p:spPr>
          <a:xfrm>
            <a:off x="14665261" y="22610"/>
            <a:ext cx="3622739" cy="853479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4A0979-5B53-E638-AF11-697088795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2249BB-2957-D1EE-C8BD-1DCEC918B627}"/>
              </a:ext>
            </a:extLst>
          </p:cNvPr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DCBF84-98EB-DC55-6F0D-D91B8AF70965}"/>
              </a:ext>
            </a:extLst>
          </p:cNvPr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167F995-7987-8ABF-C407-B0CDB036E517}"/>
              </a:ext>
            </a:extLst>
          </p:cNvPr>
          <p:cNvSpPr/>
          <p:nvPr/>
        </p:nvSpPr>
        <p:spPr>
          <a:xfrm>
            <a:off x="15003973" y="3819826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27305FC-96EE-3DF2-D68A-7533B3EE8DF0}"/>
              </a:ext>
            </a:extLst>
          </p:cNvPr>
          <p:cNvSpPr/>
          <p:nvPr/>
        </p:nvSpPr>
        <p:spPr>
          <a:xfrm>
            <a:off x="-785085" y="7301382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518C832-0D11-F7F3-3353-4E5B7E630802}"/>
              </a:ext>
            </a:extLst>
          </p:cNvPr>
          <p:cNvSpPr txBox="1"/>
          <p:nvPr/>
        </p:nvSpPr>
        <p:spPr>
          <a:xfrm>
            <a:off x="1616236" y="1665390"/>
            <a:ext cx="14154337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5"/>
              </a:lnSpc>
              <a:spcBef>
                <a:spcPct val="0"/>
              </a:spcBef>
            </a:pPr>
            <a:r>
              <a:rPr lang="en-US" sz="6600" b="1" dirty="0"/>
              <a:t> </a:t>
            </a:r>
            <a:r>
              <a:rPr lang="en-US" sz="6600" b="1" dirty="0">
                <a:solidFill>
                  <a:srgbClr val="FFFF00"/>
                </a:solidFill>
              </a:rPr>
              <a:t>Unique Selling Proposition (USP)</a:t>
            </a:r>
          </a:p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endParaRPr lang="en-US" sz="11715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B08CD87-33F2-C9B9-D4EC-5835C7B2A701}"/>
              </a:ext>
            </a:extLst>
          </p:cNvPr>
          <p:cNvSpPr txBox="1"/>
          <p:nvPr/>
        </p:nvSpPr>
        <p:spPr>
          <a:xfrm>
            <a:off x="2964868" y="3512387"/>
            <a:ext cx="10469841" cy="386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bg2"/>
                </a:solidFill>
              </a:rPr>
              <a:t>Agent personalization</a:t>
            </a:r>
            <a:r>
              <a:rPr lang="en-US" sz="2800" dirty="0">
                <a:solidFill>
                  <a:schemeClr val="bg2"/>
                </a:solidFill>
              </a:rPr>
              <a:t>: Students choose name, tone, and personality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b="1" dirty="0">
              <a:solidFill>
                <a:schemeClr val="bg2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bg2"/>
                </a:solidFill>
              </a:rPr>
              <a:t>Voice-first UX</a:t>
            </a:r>
            <a:r>
              <a:rPr lang="en-US" sz="2800" dirty="0">
                <a:solidFill>
                  <a:schemeClr val="bg2"/>
                </a:solidFill>
              </a:rPr>
              <a:t>: Hands-free, accessible study support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b="1" dirty="0">
              <a:solidFill>
                <a:schemeClr val="bg2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bg2"/>
                </a:solidFill>
              </a:rPr>
              <a:t>Modular automation</a:t>
            </a:r>
            <a:r>
              <a:rPr lang="en-US" sz="2800" dirty="0">
                <a:solidFill>
                  <a:schemeClr val="bg2"/>
                </a:solidFill>
              </a:rPr>
              <a:t>: Built with n8n for scalable, low-code orchestration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b="1" dirty="0">
              <a:solidFill>
                <a:schemeClr val="bg2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bg2"/>
                </a:solidFill>
              </a:rPr>
              <a:t>Growth-focused</a:t>
            </a:r>
            <a:r>
              <a:rPr lang="en-US" sz="2800" dirty="0">
                <a:solidFill>
                  <a:schemeClr val="bg2"/>
                </a:solidFill>
              </a:rPr>
              <a:t>: Tracks emotional resilience and academic progress</a:t>
            </a:r>
          </a:p>
          <a:p>
            <a:pPr marL="235529" lvl="1" algn="l">
              <a:lnSpc>
                <a:spcPts val="3534"/>
              </a:lnSpc>
            </a:pPr>
            <a:endParaRPr lang="en-US" sz="218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ADDFF026-A7E4-BACA-4276-8CCC289668CB}"/>
              </a:ext>
            </a:extLst>
          </p:cNvPr>
          <p:cNvSpPr/>
          <p:nvPr/>
        </p:nvSpPr>
        <p:spPr>
          <a:xfrm flipV="1">
            <a:off x="2782927" y="6310291"/>
            <a:ext cx="11156892" cy="599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7901D76-E129-47EB-C408-D7C5A1AB7908}"/>
              </a:ext>
            </a:extLst>
          </p:cNvPr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AutoShape 9">
            <a:extLst>
              <a:ext uri="{FF2B5EF4-FFF2-40B4-BE49-F238E27FC236}">
                <a16:creationId xmlns:a16="http://schemas.microsoft.com/office/drawing/2014/main" id="{65C89DA4-787D-A235-F49D-34BF98C6C67A}"/>
              </a:ext>
            </a:extLst>
          </p:cNvPr>
          <p:cNvSpPr/>
          <p:nvPr/>
        </p:nvSpPr>
        <p:spPr>
          <a:xfrm flipV="1">
            <a:off x="2756299" y="4926184"/>
            <a:ext cx="11183521" cy="2009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A09D65B7-EB09-5F9F-DA30-A10AB7C06554}"/>
              </a:ext>
            </a:extLst>
          </p:cNvPr>
          <p:cNvSpPr/>
          <p:nvPr/>
        </p:nvSpPr>
        <p:spPr>
          <a:xfrm flipV="1">
            <a:off x="2782926" y="7374470"/>
            <a:ext cx="11156893" cy="2609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9">
            <a:extLst>
              <a:ext uri="{FF2B5EF4-FFF2-40B4-BE49-F238E27FC236}">
                <a16:creationId xmlns:a16="http://schemas.microsoft.com/office/drawing/2014/main" id="{DD617B02-ED9E-DEB2-6B0E-2CD8DD11D486}"/>
              </a:ext>
            </a:extLst>
          </p:cNvPr>
          <p:cNvSpPr/>
          <p:nvPr/>
        </p:nvSpPr>
        <p:spPr>
          <a:xfrm>
            <a:off x="2809557" y="4179945"/>
            <a:ext cx="11130264" cy="3213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Star: 4 Points 17">
            <a:extLst>
              <a:ext uri="{FF2B5EF4-FFF2-40B4-BE49-F238E27FC236}">
                <a16:creationId xmlns:a16="http://schemas.microsoft.com/office/drawing/2014/main" id="{88D02A76-D04E-F9B6-65CB-B2D9CA17F9FF}"/>
              </a:ext>
            </a:extLst>
          </p:cNvPr>
          <p:cNvSpPr/>
          <p:nvPr/>
        </p:nvSpPr>
        <p:spPr>
          <a:xfrm>
            <a:off x="2279068" y="1774194"/>
            <a:ext cx="685800" cy="747119"/>
          </a:xfrm>
          <a:prstGeom prst="star4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Star: 4 Points 18">
            <a:extLst>
              <a:ext uri="{FF2B5EF4-FFF2-40B4-BE49-F238E27FC236}">
                <a16:creationId xmlns:a16="http://schemas.microsoft.com/office/drawing/2014/main" id="{B325EBA6-88E5-35BA-1CCF-C304675162DC}"/>
              </a:ext>
            </a:extLst>
          </p:cNvPr>
          <p:cNvSpPr/>
          <p:nvPr/>
        </p:nvSpPr>
        <p:spPr>
          <a:xfrm rot="19141948">
            <a:off x="2195936" y="1709824"/>
            <a:ext cx="914400" cy="914400"/>
          </a:xfrm>
          <a:prstGeom prst="star4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84631ADC-D215-6D50-B4DE-D8927D25C6AC}"/>
              </a:ext>
            </a:extLst>
          </p:cNvPr>
          <p:cNvSpPr/>
          <p:nvPr/>
        </p:nvSpPr>
        <p:spPr>
          <a:xfrm>
            <a:off x="2575710" y="2092142"/>
            <a:ext cx="154851" cy="149763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 62">
            <a:extLst>
              <a:ext uri="{FF2B5EF4-FFF2-40B4-BE49-F238E27FC236}">
                <a16:creationId xmlns:a16="http://schemas.microsoft.com/office/drawing/2014/main" id="{0357E081-BF69-F9C5-72C7-7C07B25AC3ED}"/>
              </a:ext>
            </a:extLst>
          </p:cNvPr>
          <p:cNvSpPr/>
          <p:nvPr/>
        </p:nvSpPr>
        <p:spPr>
          <a:xfrm>
            <a:off x="14665261" y="22610"/>
            <a:ext cx="3622739" cy="853479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1589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77897" y="-5779144"/>
            <a:ext cx="14635371" cy="12033527"/>
          </a:xfrm>
          <a:custGeom>
            <a:avLst/>
            <a:gdLst/>
            <a:ahLst/>
            <a:cxnLst/>
            <a:rect l="l" t="t" r="r" b="b"/>
            <a:pathLst>
              <a:path w="14635371" h="12033527">
                <a:moveTo>
                  <a:pt x="0" y="0"/>
                </a:moveTo>
                <a:lnTo>
                  <a:pt x="14635371" y="0"/>
                </a:lnTo>
                <a:lnTo>
                  <a:pt x="14635371" y="12033528"/>
                </a:lnTo>
                <a:lnTo>
                  <a:pt x="0" y="1203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rgbClr val="FFFF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06557">
            <a:off x="13859100" y="1432047"/>
            <a:ext cx="4433872" cy="4665492"/>
          </a:xfrm>
          <a:custGeom>
            <a:avLst/>
            <a:gdLst/>
            <a:ahLst/>
            <a:cxnLst/>
            <a:rect l="l" t="t" r="r" b="b"/>
            <a:pathLst>
              <a:path w="4433872" h="4665492">
                <a:moveTo>
                  <a:pt x="0" y="0"/>
                </a:moveTo>
                <a:lnTo>
                  <a:pt x="4433873" y="0"/>
                </a:lnTo>
                <a:lnTo>
                  <a:pt x="4433873" y="4665493"/>
                </a:lnTo>
                <a:lnTo>
                  <a:pt x="0" y="466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77897" y="2433562"/>
            <a:ext cx="8117004" cy="7049716"/>
          </a:xfrm>
          <a:custGeom>
            <a:avLst/>
            <a:gdLst/>
            <a:ahLst/>
            <a:cxnLst/>
            <a:rect l="l" t="t" r="r" b="b"/>
            <a:pathLst>
              <a:path w="8117004" h="7049716">
                <a:moveTo>
                  <a:pt x="0" y="0"/>
                </a:moveTo>
                <a:lnTo>
                  <a:pt x="8117004" y="0"/>
                </a:lnTo>
                <a:lnTo>
                  <a:pt x="8117004" y="7049716"/>
                </a:lnTo>
                <a:lnTo>
                  <a:pt x="0" y="704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62">
            <a:extLst>
              <a:ext uri="{FF2B5EF4-FFF2-40B4-BE49-F238E27FC236}">
                <a16:creationId xmlns:a16="http://schemas.microsoft.com/office/drawing/2014/main" id="{DA33AE59-12D2-FA50-BB65-52D1C14B4DF9}"/>
              </a:ext>
            </a:extLst>
          </p:cNvPr>
          <p:cNvSpPr/>
          <p:nvPr/>
        </p:nvSpPr>
        <p:spPr>
          <a:xfrm>
            <a:off x="0" y="29633"/>
            <a:ext cx="4839865" cy="1453229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9253" y="-4722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2362636"/>
            <a:ext cx="9258297" cy="6895663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73665" y="2362637"/>
            <a:ext cx="11901059" cy="886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7"/>
              </a:lnSpc>
            </a:pPr>
            <a:r>
              <a:rPr lang="en-US" sz="6600" b="1" dirty="0">
                <a:solidFill>
                  <a:srgbClr val="FFE012"/>
                </a:solidFill>
                <a:latin typeface="Segoe UI" panose="020B0502040204020203" pitchFamily="34" charset="0"/>
                <a:ea typeface="Poppins Bold"/>
                <a:cs typeface="Segoe UI" panose="020B0502040204020203" pitchFamily="34" charset="0"/>
                <a:sym typeface="Poppins Bold"/>
              </a:rPr>
              <a:t>PROBLEM 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23462-CF4C-92E3-FED7-6DFF471C2DF0}"/>
              </a:ext>
            </a:extLst>
          </p:cNvPr>
          <p:cNvSpPr txBox="1"/>
          <p:nvPr/>
        </p:nvSpPr>
        <p:spPr>
          <a:xfrm>
            <a:off x="2413455" y="5337850"/>
            <a:ext cx="85124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Existing platforms offer academic content but fail to provide </a:t>
            </a:r>
            <a:r>
              <a:rPr lang="en-US" sz="3200" b="1" dirty="0">
                <a:solidFill>
                  <a:schemeClr val="bg1"/>
                </a:solidFill>
              </a:rPr>
              <a:t>real-time emotional support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adaptive guidance</a:t>
            </a:r>
            <a:r>
              <a:rPr lang="en-US" sz="3200" dirty="0">
                <a:solidFill>
                  <a:schemeClr val="bg1"/>
                </a:solidFill>
              </a:rPr>
              <a:t>, and </a:t>
            </a:r>
            <a:r>
              <a:rPr lang="en-US" sz="3200" b="1" dirty="0">
                <a:solidFill>
                  <a:schemeClr val="bg1"/>
                </a:solidFill>
              </a:rPr>
              <a:t>personalized motivation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2" name="Freeform 62">
            <a:extLst>
              <a:ext uri="{FF2B5EF4-FFF2-40B4-BE49-F238E27FC236}">
                <a16:creationId xmlns:a16="http://schemas.microsoft.com/office/drawing/2014/main" id="{AE91CB94-9B87-431C-F756-19C72E3E0BD8}"/>
              </a:ext>
            </a:extLst>
          </p:cNvPr>
          <p:cNvSpPr/>
          <p:nvPr/>
        </p:nvSpPr>
        <p:spPr>
          <a:xfrm>
            <a:off x="12912661" y="-15012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3E640-6081-4797-DE17-0A68E3E2626D}"/>
              </a:ext>
            </a:extLst>
          </p:cNvPr>
          <p:cNvSpPr txBox="1"/>
          <p:nvPr/>
        </p:nvSpPr>
        <p:spPr>
          <a:xfrm>
            <a:off x="2413455" y="4092343"/>
            <a:ext cx="1142593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Students preparing for competitive exams often face emotional stress, lack of motivation, and rigid learning systems.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AF31F-13BF-01F4-3FB8-249B463D9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C5A5C1-8BE7-D3CA-63B5-0F361123E74D}"/>
              </a:ext>
            </a:extLst>
          </p:cNvPr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9034EA4-F9BE-BDB6-8C8B-ED988B625758}"/>
              </a:ext>
            </a:extLst>
          </p:cNvPr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F7F371E-4298-2F53-A2C9-1C6DF7457B29}"/>
              </a:ext>
            </a:extLst>
          </p:cNvPr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93434981-7025-C08D-9835-76CEF8767028}"/>
                </a:ext>
              </a:extLst>
            </p:cNvPr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D054F121-0D18-F144-33B7-68DA9ECE6B3A}"/>
                </a:ext>
              </a:extLst>
            </p:cNvPr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482BB1BA-D5DB-EDDC-5FCD-19AEF9223997}"/>
              </a:ext>
            </a:extLst>
          </p:cNvPr>
          <p:cNvSpPr/>
          <p:nvPr/>
        </p:nvSpPr>
        <p:spPr>
          <a:xfrm>
            <a:off x="10972234" y="5675745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5443F12-5B6A-46FE-D847-EEBBE8A1099D}"/>
              </a:ext>
            </a:extLst>
          </p:cNvPr>
          <p:cNvSpPr txBox="1"/>
          <p:nvPr/>
        </p:nvSpPr>
        <p:spPr>
          <a:xfrm>
            <a:off x="5553364" y="1693215"/>
            <a:ext cx="10791539" cy="886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7"/>
              </a:lnSpc>
            </a:pPr>
            <a:r>
              <a:rPr lang="en-US" sz="8000" b="1" dirty="0">
                <a:solidFill>
                  <a:srgbClr val="FFE012"/>
                </a:solidFill>
                <a:latin typeface="Segoe UI" panose="020B0502040204020203" pitchFamily="34" charset="0"/>
                <a:ea typeface="Poppins Bold"/>
                <a:cs typeface="Segoe UI" panose="020B0502040204020203" pitchFamily="34" charset="0"/>
                <a:sym typeface="Poppins Bold"/>
              </a:rPr>
              <a:t>AREA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B4E55-CE4F-683A-DDDD-0FDBB529C98B}"/>
              </a:ext>
            </a:extLst>
          </p:cNvPr>
          <p:cNvSpPr txBox="1"/>
          <p:nvPr/>
        </p:nvSpPr>
        <p:spPr>
          <a:xfrm>
            <a:off x="5024583" y="2977738"/>
            <a:ext cx="12039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This project addresses the emotional and motivational challenges faced by students during exam preparation. </a:t>
            </a:r>
          </a:p>
        </p:txBody>
      </p:sp>
      <p:sp>
        <p:nvSpPr>
          <p:cNvPr id="12" name="Freeform 62">
            <a:extLst>
              <a:ext uri="{FF2B5EF4-FFF2-40B4-BE49-F238E27FC236}">
                <a16:creationId xmlns:a16="http://schemas.microsoft.com/office/drawing/2014/main" id="{E9F84EED-B812-672B-DAFE-A115C632CCAC}"/>
              </a:ext>
            </a:extLst>
          </p:cNvPr>
          <p:cNvSpPr/>
          <p:nvPr/>
        </p:nvSpPr>
        <p:spPr>
          <a:xfrm>
            <a:off x="12912661" y="-15012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EE937-482E-453E-ECDC-22FB4498C930}"/>
              </a:ext>
            </a:extLst>
          </p:cNvPr>
          <p:cNvSpPr txBox="1"/>
          <p:nvPr/>
        </p:nvSpPr>
        <p:spPr>
          <a:xfrm>
            <a:off x="1160889" y="6709920"/>
            <a:ext cx="1118351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It introduces a study companion that combines structured academic guidance with real-time emotional intelligence—powered by AI sentiment analysis, voice interaction, and adaptive learning workflows.</a:t>
            </a:r>
            <a:endParaRPr lang="en-IN" sz="32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CE445-3788-7357-1B3F-FF5C15143DD9}"/>
              </a:ext>
            </a:extLst>
          </p:cNvPr>
          <p:cNvSpPr txBox="1"/>
          <p:nvPr/>
        </p:nvSpPr>
        <p:spPr>
          <a:xfrm>
            <a:off x="2863073" y="4548098"/>
            <a:ext cx="12580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</a:rPr>
              <a:t>This project aims to fill that gap with an AI-powered study companion that is emotionally intelligent, multilingual, and productivity-enhancing.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95932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372A1-0A97-9491-0CF2-C96E7371A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2D9B617F-4D28-E4C4-E787-9E8BF510FFBB}"/>
              </a:ext>
            </a:extLst>
          </p:cNvPr>
          <p:cNvSpPr/>
          <p:nvPr/>
        </p:nvSpPr>
        <p:spPr>
          <a:xfrm>
            <a:off x="0" y="-253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A565CB2-8F34-82A7-878F-20A903FD2445}"/>
              </a:ext>
            </a:extLst>
          </p:cNvPr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889F427-9A36-453F-30F5-22D9BA3C2B55}"/>
              </a:ext>
            </a:extLst>
          </p:cNvPr>
          <p:cNvSpPr/>
          <p:nvPr/>
        </p:nvSpPr>
        <p:spPr>
          <a:xfrm>
            <a:off x="1834960" y="1205074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3C3B6C1-F227-07AC-2F08-27B539D787E5}"/>
              </a:ext>
            </a:extLst>
          </p:cNvPr>
          <p:cNvSpPr/>
          <p:nvPr/>
        </p:nvSpPr>
        <p:spPr>
          <a:xfrm>
            <a:off x="15003973" y="3819826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D306F43-9E46-25CF-EB82-7E587F07C308}"/>
              </a:ext>
            </a:extLst>
          </p:cNvPr>
          <p:cNvSpPr/>
          <p:nvPr/>
        </p:nvSpPr>
        <p:spPr>
          <a:xfrm>
            <a:off x="-785085" y="7301382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E4D88B8-BBC5-20D2-4DD0-2CD7E2489033}"/>
              </a:ext>
            </a:extLst>
          </p:cNvPr>
          <p:cNvSpPr txBox="1"/>
          <p:nvPr/>
        </p:nvSpPr>
        <p:spPr>
          <a:xfrm>
            <a:off x="1333338" y="1861017"/>
            <a:ext cx="14154337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5"/>
              </a:lnSpc>
              <a:spcBef>
                <a:spcPct val="0"/>
              </a:spcBef>
            </a:pPr>
            <a:r>
              <a:rPr lang="en-US" sz="6600" dirty="0"/>
              <a:t>💡 </a:t>
            </a:r>
            <a:r>
              <a:rPr lang="en-US" sz="6600" b="1" dirty="0">
                <a:solidFill>
                  <a:srgbClr val="F0E230"/>
                </a:solidFill>
              </a:rPr>
              <a:t>Motivation Behind Area Selection</a:t>
            </a:r>
          </a:p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endParaRPr lang="en-US" sz="11715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BBEEA4D-C317-387D-472E-03BA9079C625}"/>
              </a:ext>
            </a:extLst>
          </p:cNvPr>
          <p:cNvSpPr/>
          <p:nvPr/>
        </p:nvSpPr>
        <p:spPr>
          <a:xfrm>
            <a:off x="13217162" y="-3903039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62">
            <a:extLst>
              <a:ext uri="{FF2B5EF4-FFF2-40B4-BE49-F238E27FC236}">
                <a16:creationId xmlns:a16="http://schemas.microsoft.com/office/drawing/2014/main" id="{C3179CF3-5637-3BD0-8ED6-F9CBD5171002}"/>
              </a:ext>
            </a:extLst>
          </p:cNvPr>
          <p:cNvSpPr/>
          <p:nvPr/>
        </p:nvSpPr>
        <p:spPr>
          <a:xfrm>
            <a:off x="14665261" y="22610"/>
            <a:ext cx="3622739" cy="853479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D4B10-E8E9-68B5-F060-B05A02C05C63}"/>
              </a:ext>
            </a:extLst>
          </p:cNvPr>
          <p:cNvSpPr txBox="1"/>
          <p:nvPr/>
        </p:nvSpPr>
        <p:spPr>
          <a:xfrm>
            <a:off x="3791795" y="3846585"/>
            <a:ext cx="102946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Students frequently struggle in silence. This project is inspired by the need to create a supportive, emotionally intelligent learning environment that adapts to each learner’s mindset and progress—especially in high-pressure academic contexts.</a:t>
            </a:r>
            <a:endParaRPr lang="en-IN" sz="36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78BAE5-D0B5-4EFF-AE3D-6A0AF9602D9A}"/>
              </a:ext>
            </a:extLst>
          </p:cNvPr>
          <p:cNvCxnSpPr/>
          <p:nvPr/>
        </p:nvCxnSpPr>
        <p:spPr>
          <a:xfrm>
            <a:off x="3581400" y="3846585"/>
            <a:ext cx="0" cy="2889081"/>
          </a:xfrm>
          <a:prstGeom prst="line">
            <a:avLst/>
          </a:prstGeom>
          <a:ln w="57150">
            <a:solidFill>
              <a:schemeClr val="bg2">
                <a:alpha val="98000"/>
              </a:schemeClr>
            </a:solidFill>
          </a:ln>
          <a:effectLst>
            <a:glow rad="2413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89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2600" y="2053260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3951" y="785154"/>
            <a:ext cx="16192500" cy="1286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ECE714"/>
                </a:solidFill>
                <a:latin typeface="+mj-lt"/>
                <a:ea typeface="Computer Says No"/>
                <a:cs typeface="Computer Says No"/>
                <a:sym typeface="Computer Says No"/>
              </a:rPr>
              <a:t>IMPORTANCE OF AREA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2700867" y="2064108"/>
            <a:ext cx="115062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2166847-B412-C6E3-8472-AAEFA04AF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" y="2715948"/>
            <a:ext cx="8551449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70% of Indian students report academic stress during exam season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Existing EdTech platforms lack emotional responsiveness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 in education is growing rapidly, but personalization is still limited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solution bridges the gap between academic support and emotional well-being</a:t>
            </a:r>
          </a:p>
        </p:txBody>
      </p:sp>
      <p:sp>
        <p:nvSpPr>
          <p:cNvPr id="10" name="Star: 4 Points 9">
            <a:extLst>
              <a:ext uri="{FF2B5EF4-FFF2-40B4-BE49-F238E27FC236}">
                <a16:creationId xmlns:a16="http://schemas.microsoft.com/office/drawing/2014/main" id="{4F63812D-E1FD-7F0F-98C2-7A64732D5F79}"/>
              </a:ext>
            </a:extLst>
          </p:cNvPr>
          <p:cNvSpPr/>
          <p:nvPr/>
        </p:nvSpPr>
        <p:spPr>
          <a:xfrm>
            <a:off x="1877484" y="1738188"/>
            <a:ext cx="685800" cy="651840"/>
          </a:xfrm>
          <a:prstGeom prst="star4">
            <a:avLst>
              <a:gd name="adj" fmla="val 125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B1604C51-F153-4122-008F-6EC9C74495BC}"/>
              </a:ext>
            </a:extLst>
          </p:cNvPr>
          <p:cNvSpPr/>
          <p:nvPr/>
        </p:nvSpPr>
        <p:spPr>
          <a:xfrm>
            <a:off x="14344650" y="1727340"/>
            <a:ext cx="685800" cy="651840"/>
          </a:xfrm>
          <a:prstGeom prst="star4">
            <a:avLst>
              <a:gd name="adj" fmla="val 125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12585084-12B3-938F-220F-99657A538143}"/>
              </a:ext>
            </a:extLst>
          </p:cNvPr>
          <p:cNvSpPr/>
          <p:nvPr/>
        </p:nvSpPr>
        <p:spPr>
          <a:xfrm>
            <a:off x="9554749" y="5753100"/>
            <a:ext cx="1921932" cy="1933477"/>
          </a:xfrm>
          <a:prstGeom prst="flowChartConnector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B8E0BD95-DB5B-1117-8121-CCB444054D23}"/>
              </a:ext>
            </a:extLst>
          </p:cNvPr>
          <p:cNvSpPr/>
          <p:nvPr/>
        </p:nvSpPr>
        <p:spPr>
          <a:xfrm>
            <a:off x="13792200" y="-15012"/>
            <a:ext cx="4495800" cy="800166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5E9A52-5620-3F45-1756-ECF9EFE3BB92}"/>
              </a:ext>
            </a:extLst>
          </p:cNvPr>
          <p:cNvSpPr/>
          <p:nvPr/>
        </p:nvSpPr>
        <p:spPr>
          <a:xfrm>
            <a:off x="9868015" y="6034038"/>
            <a:ext cx="1295400" cy="13716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DE453-AD39-CF19-BFE0-0D3CA73CB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5715000"/>
            <a:ext cx="3124199" cy="23163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8555" y="3134338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30265" y="-338817"/>
            <a:ext cx="7193452" cy="2333992"/>
            <a:chOff x="0" y="-104775"/>
            <a:chExt cx="702863" cy="283978"/>
          </a:xfrm>
        </p:grpSpPr>
        <p:sp>
          <p:nvSpPr>
            <p:cNvPr id="4" name="Freeform 4"/>
            <p:cNvSpPr/>
            <p:nvPr/>
          </p:nvSpPr>
          <p:spPr>
            <a:xfrm>
              <a:off x="22592" y="-34263"/>
              <a:ext cx="617969" cy="97260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r>
                <a:rPr lang="en-US" sz="4400" b="1" dirty="0">
                  <a:solidFill>
                    <a:srgbClr val="FFE01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Potential Challenges</a:t>
              </a:r>
              <a:endParaRPr lang="en-US" sz="4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endParaRPr lang="en-US" sz="4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4401800" y="-647700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872929" y="4932459"/>
            <a:ext cx="7941754" cy="884006"/>
            <a:chOff x="-57973" y="-372119"/>
            <a:chExt cx="2091656" cy="232825"/>
          </a:xfrm>
        </p:grpSpPr>
        <p:sp>
          <p:nvSpPr>
            <p:cNvPr id="10" name="Freeform 10"/>
            <p:cNvSpPr/>
            <p:nvPr/>
          </p:nvSpPr>
          <p:spPr>
            <a:xfrm>
              <a:off x="309962" y="-372119"/>
              <a:ext cx="1449443" cy="226981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-57973" y="-366275"/>
              <a:ext cx="2091656" cy="226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4400" b="1" dirty="0">
                  <a:solidFill>
                    <a:srgbClr val="FFE01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Opportunities</a:t>
              </a:r>
              <a:endParaRPr lang="en-US" sz="4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4" name="Rectangle 1">
            <a:extLst>
              <a:ext uri="{FF2B5EF4-FFF2-40B4-BE49-F238E27FC236}">
                <a16:creationId xmlns:a16="http://schemas.microsoft.com/office/drawing/2014/main" id="{B7909BE9-A6DE-3FDF-0179-F6CE71FB1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6638" y="1307996"/>
            <a:ext cx="943559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Emotional disengagement during tough modules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Lack of personalized support in digital learning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Difficulty maintaining motivation over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F7B5B31D-51AD-7C1A-52D8-D4A2224ADFFD}"/>
              </a:ext>
            </a:extLst>
          </p:cNvPr>
          <p:cNvSpPr/>
          <p:nvPr/>
        </p:nvSpPr>
        <p:spPr>
          <a:xfrm>
            <a:off x="14240570" y="0"/>
            <a:ext cx="4164969" cy="1005371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85E5A76-B802-2041-B534-A1674B445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001797"/>
            <a:ext cx="906748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Real-time sentiment analysis to detect stress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Adaptive question difficulty to rebuild confidence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AI-driven nudges to promote growth mindset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Voice-first UX for accessibility and inclusivity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A10830-09E3-2EEC-0953-83EF1F9C6905}"/>
              </a:ext>
            </a:extLst>
          </p:cNvPr>
          <p:cNvCxnSpPr>
            <a:cxnSpLocks/>
          </p:cNvCxnSpPr>
          <p:nvPr/>
        </p:nvCxnSpPr>
        <p:spPr>
          <a:xfrm>
            <a:off x="228600" y="640401"/>
            <a:ext cx="5801665" cy="0"/>
          </a:xfrm>
          <a:prstGeom prst="straightConnector1">
            <a:avLst/>
          </a:prstGeom>
          <a:ln w="187325" cmpd="thinThick">
            <a:solidFill>
              <a:schemeClr val="bg1"/>
            </a:solidFill>
            <a:prstDash val="lgDashDot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33CF9A-EB9F-827E-C21F-309AB3A08CE1}"/>
              </a:ext>
            </a:extLst>
          </p:cNvPr>
          <p:cNvCxnSpPr>
            <a:cxnSpLocks/>
          </p:cNvCxnSpPr>
          <p:nvPr/>
        </p:nvCxnSpPr>
        <p:spPr>
          <a:xfrm flipH="1" flipV="1">
            <a:off x="13861416" y="5334718"/>
            <a:ext cx="3968029" cy="50838"/>
          </a:xfrm>
          <a:prstGeom prst="straightConnector1">
            <a:avLst/>
          </a:prstGeom>
          <a:ln w="187325" cap="rnd" cmpd="thinThick">
            <a:solidFill>
              <a:schemeClr val="bg1"/>
            </a:solidFill>
            <a:prstDash val="lgDash"/>
            <a:miter lim="800000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67" y="533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916" b="-8689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2510445" y="-1551888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71270" y="7334654"/>
            <a:ext cx="10467470" cy="6114646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16712" y="988189"/>
            <a:ext cx="11724007" cy="2030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693"/>
              </a:lnSpc>
              <a:spcBef>
                <a:spcPct val="0"/>
              </a:spcBef>
            </a:pPr>
            <a:r>
              <a:rPr lang="en-IN" sz="9600" dirty="0">
                <a:solidFill>
                  <a:srgbClr val="FFFF00"/>
                </a:solidFill>
              </a:rPr>
              <a:t>Preliminary Solution Concept</a:t>
            </a:r>
            <a:endParaRPr lang="en-US" sz="10686" dirty="0">
              <a:solidFill>
                <a:srgbClr val="FFFF00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79895" y="3707611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91264" y="3656115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29752" y="3767145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>
            <a:off x="9794471" y="3745978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48286" y="425521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1411" y="432818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68906" y="428401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54395" y="4301378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3232" y="6023540"/>
            <a:ext cx="2555805" cy="1143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dirty="0">
                <a:solidFill>
                  <a:schemeClr val="bg2"/>
                </a:solidFill>
              </a:rPr>
              <a:t>Tracks emotional and academic progress</a:t>
            </a:r>
            <a:r>
              <a:rPr lang="en-US" sz="2400" dirty="0">
                <a:solidFill>
                  <a:schemeClr val="bg2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8943081" y="4852609"/>
            <a:ext cx="85139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6561819" y="5942306"/>
            <a:ext cx="2630005" cy="191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dirty="0">
                <a:solidFill>
                  <a:schemeClr val="bg2"/>
                </a:solidFill>
              </a:rPr>
              <a:t>Responds with motivational messages, calming prompts, or easier questions</a:t>
            </a:r>
            <a:endParaRPr lang="en-US" sz="2400" dirty="0">
              <a:solidFill>
                <a:schemeClr val="bg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480922" y="5941381"/>
            <a:ext cx="2229980" cy="190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dirty="0">
                <a:solidFill>
                  <a:schemeClr val="bg1"/>
                </a:solidFill>
              </a:rPr>
              <a:t>Uses n8n workflows to analyze sentiment via free APIs</a:t>
            </a:r>
            <a:r>
              <a:rPr lang="en-US" sz="1851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5710902" y="4852609"/>
            <a:ext cx="1204349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2393224" y="4632135"/>
            <a:ext cx="1087698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0" y="5998641"/>
            <a:ext cx="2514600" cy="1143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dirty="0">
                <a:solidFill>
                  <a:schemeClr val="bg1"/>
                </a:solidFill>
              </a:rPr>
              <a:t>Guides students through a modular syllabus</a:t>
            </a:r>
            <a:r>
              <a:rPr lang="en-US" sz="24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D65E00F1-72D4-30C7-A5E3-7A0DD64F3B65}"/>
              </a:ext>
            </a:extLst>
          </p:cNvPr>
          <p:cNvSpPr/>
          <p:nvPr/>
        </p:nvSpPr>
        <p:spPr>
          <a:xfrm>
            <a:off x="3597573" y="3767145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96B4B3C-685F-9E90-1382-1D08CBB732D8}"/>
              </a:ext>
            </a:extLst>
          </p:cNvPr>
          <p:cNvSpPr/>
          <p:nvPr/>
        </p:nvSpPr>
        <p:spPr>
          <a:xfrm>
            <a:off x="15988057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15">
            <a:extLst>
              <a:ext uri="{FF2B5EF4-FFF2-40B4-BE49-F238E27FC236}">
                <a16:creationId xmlns:a16="http://schemas.microsoft.com/office/drawing/2014/main" id="{3BFC49F3-AE33-CC14-0B7D-FDEF5DF25858}"/>
              </a:ext>
            </a:extLst>
          </p:cNvPr>
          <p:cNvSpPr/>
          <p:nvPr/>
        </p:nvSpPr>
        <p:spPr>
          <a:xfrm>
            <a:off x="14833145" y="4861293"/>
            <a:ext cx="1241385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15">
            <a:extLst>
              <a:ext uri="{FF2B5EF4-FFF2-40B4-BE49-F238E27FC236}">
                <a16:creationId xmlns:a16="http://schemas.microsoft.com/office/drawing/2014/main" id="{A73A338D-96AD-4815-D9A4-4056AF6398DA}"/>
              </a:ext>
            </a:extLst>
          </p:cNvPr>
          <p:cNvSpPr/>
          <p:nvPr/>
        </p:nvSpPr>
        <p:spPr>
          <a:xfrm flipV="1">
            <a:off x="11907800" y="4852609"/>
            <a:ext cx="1118850" cy="17368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8A4CD8-92B5-2F61-712E-7CD647EAB5F3}"/>
              </a:ext>
            </a:extLst>
          </p:cNvPr>
          <p:cNvSpPr txBox="1"/>
          <p:nvPr/>
        </p:nvSpPr>
        <p:spPr>
          <a:xfrm flipH="1">
            <a:off x="13416748" y="3459483"/>
            <a:ext cx="1908926" cy="173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690" dirty="0">
                <a:solidFill>
                  <a:schemeClr val="tx2">
                    <a:lumMod val="60000"/>
                    <a:lumOff val="40000"/>
                  </a:schemeClr>
                </a:solidFill>
                <a:latin typeface="Computer Says No" panose="020B0604020202020204" charset="0"/>
                <a:cs typeface="Computer Says No" panose="020B0604020202020204" charset="0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11B432-67BD-B372-7078-5DB1A07B7C5E}"/>
              </a:ext>
            </a:extLst>
          </p:cNvPr>
          <p:cNvSpPr txBox="1"/>
          <p:nvPr/>
        </p:nvSpPr>
        <p:spPr>
          <a:xfrm>
            <a:off x="16600366" y="3415310"/>
            <a:ext cx="2113329" cy="173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690" dirty="0">
                <a:solidFill>
                  <a:schemeClr val="tx2">
                    <a:lumMod val="60000"/>
                    <a:lumOff val="40000"/>
                  </a:schemeClr>
                </a:solidFill>
                <a:latin typeface="Computer Says No" panose="020B0604020202020204" charset="0"/>
                <a:cs typeface="Computer Says No" panose="020B0604020202020204" charset="0"/>
              </a:rPr>
              <a:t>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B288B1-439F-3C62-B018-D1119D1817ED}"/>
              </a:ext>
            </a:extLst>
          </p:cNvPr>
          <p:cNvSpPr txBox="1"/>
          <p:nvPr/>
        </p:nvSpPr>
        <p:spPr>
          <a:xfrm>
            <a:off x="12759189" y="5821733"/>
            <a:ext cx="2664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Allows students to customize their agent’s name, personality, and tone, automates scheduling, flashcard generation, and voice interaction</a:t>
            </a:r>
            <a:endParaRPr lang="en-IN" sz="24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D1BB8-A9E0-EDA5-8D76-64673047CDE3}"/>
              </a:ext>
            </a:extLst>
          </p:cNvPr>
          <p:cNvSpPr txBox="1"/>
          <p:nvPr/>
        </p:nvSpPr>
        <p:spPr>
          <a:xfrm>
            <a:off x="16116751" y="5842114"/>
            <a:ext cx="2113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Multilingual:          Supports</a:t>
            </a:r>
          </a:p>
          <a:p>
            <a:r>
              <a:rPr lang="en-US" sz="2400" dirty="0">
                <a:solidFill>
                  <a:schemeClr val="bg2"/>
                </a:solidFill>
              </a:rPr>
              <a:t>Hindi + English in both text and voice</a:t>
            </a:r>
            <a:endParaRPr lang="en-IN" sz="2400" dirty="0">
              <a:solidFill>
                <a:schemeClr val="bg2"/>
              </a:solidFill>
            </a:endParaRPr>
          </a:p>
        </p:txBody>
      </p:sp>
      <p:sp>
        <p:nvSpPr>
          <p:cNvPr id="34" name="Freeform 62">
            <a:extLst>
              <a:ext uri="{FF2B5EF4-FFF2-40B4-BE49-F238E27FC236}">
                <a16:creationId xmlns:a16="http://schemas.microsoft.com/office/drawing/2014/main" id="{A7E4BE5F-0ED6-55AB-978C-478CD1A90C87}"/>
              </a:ext>
            </a:extLst>
          </p:cNvPr>
          <p:cNvSpPr/>
          <p:nvPr/>
        </p:nvSpPr>
        <p:spPr>
          <a:xfrm>
            <a:off x="14630400" y="-31847"/>
            <a:ext cx="3666067" cy="83194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399BF5A5-4DED-B5FE-ABBE-F26739310248}"/>
              </a:ext>
            </a:extLst>
          </p:cNvPr>
          <p:cNvSpPr/>
          <p:nvPr/>
        </p:nvSpPr>
        <p:spPr>
          <a:xfrm>
            <a:off x="-2072305" y="-1403025"/>
            <a:ext cx="4803165" cy="4083517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9" name="Freeform 8">
            <a:extLst>
              <a:ext uri="{FF2B5EF4-FFF2-40B4-BE49-F238E27FC236}">
                <a16:creationId xmlns:a16="http://schemas.microsoft.com/office/drawing/2014/main" id="{7CF692EB-42D7-90C6-857F-35C3AED702CE}"/>
              </a:ext>
            </a:extLst>
          </p:cNvPr>
          <p:cNvSpPr/>
          <p:nvPr/>
        </p:nvSpPr>
        <p:spPr>
          <a:xfrm rot="1825457" flipH="1" flipV="1">
            <a:off x="14253692" y="7227545"/>
            <a:ext cx="5299104" cy="5130114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695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>
            <a:off x="-685800" y="-374802"/>
            <a:ext cx="4585990" cy="3261650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94398" y="3352755"/>
            <a:ext cx="5359782" cy="63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9"/>
              </a:lnSpc>
            </a:pPr>
            <a:r>
              <a:rPr lang="en-US" sz="2800" dirty="0">
                <a:solidFill>
                  <a:schemeClr val="bg1"/>
                </a:solidFill>
              </a:rPr>
              <a:t>📚 Syllabus Navigator with notes and practice questions</a:t>
            </a:r>
            <a:endParaRPr lang="en-US" sz="28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7408" y="3226671"/>
            <a:ext cx="5359782" cy="63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9"/>
              </a:lnSpc>
            </a:pPr>
            <a:r>
              <a:rPr lang="en-IN" sz="2800" b="1" dirty="0">
                <a:solidFill>
                  <a:schemeClr val="bg1"/>
                </a:solidFill>
              </a:rPr>
              <a:t>🤖 </a:t>
            </a:r>
            <a:r>
              <a:rPr lang="en-IN" sz="2800" dirty="0">
                <a:solidFill>
                  <a:schemeClr val="bg1"/>
                </a:solidFill>
              </a:rPr>
              <a:t>Sentiment-Aware AI Agent via n8n + </a:t>
            </a:r>
            <a:r>
              <a:rPr lang="en-IN" sz="2800" dirty="0" err="1">
                <a:solidFill>
                  <a:schemeClr val="bg1"/>
                </a:solidFill>
              </a:rPr>
              <a:t>OpenRouter</a:t>
            </a:r>
            <a:r>
              <a:rPr lang="en-IN" sz="2800" dirty="0">
                <a:solidFill>
                  <a:schemeClr val="bg1"/>
                </a:solidFill>
              </a:rPr>
              <a:t>/</a:t>
            </a:r>
            <a:r>
              <a:rPr lang="en-IN" sz="2800" dirty="0" err="1">
                <a:solidFill>
                  <a:schemeClr val="bg1"/>
                </a:solidFill>
              </a:rPr>
              <a:t>Twinword</a:t>
            </a:r>
            <a:endParaRPr lang="en-US" sz="2800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F592E7-3E71-2D88-5857-5110718E6ECB}"/>
              </a:ext>
            </a:extLst>
          </p:cNvPr>
          <p:cNvGrpSpPr/>
          <p:nvPr/>
        </p:nvGrpSpPr>
        <p:grpSpPr>
          <a:xfrm>
            <a:off x="9207254" y="8408072"/>
            <a:ext cx="3505200" cy="1778583"/>
            <a:chOff x="-746302" y="2561858"/>
            <a:chExt cx="4062776" cy="2185171"/>
          </a:xfrm>
        </p:grpSpPr>
        <p:sp>
          <p:nvSpPr>
            <p:cNvPr id="3" name="Freeform 3"/>
            <p:cNvSpPr/>
            <p:nvPr/>
          </p:nvSpPr>
          <p:spPr>
            <a:xfrm>
              <a:off x="-746302" y="2584235"/>
              <a:ext cx="1672960" cy="1810159"/>
            </a:xfrm>
            <a:custGeom>
              <a:avLst/>
              <a:gdLst/>
              <a:ahLst/>
              <a:cxnLst/>
              <a:rect l="l" t="t" r="r" b="b"/>
              <a:pathLst>
                <a:path w="2458576" h="2458576">
                  <a:moveTo>
                    <a:pt x="0" y="0"/>
                  </a:moveTo>
                  <a:lnTo>
                    <a:pt x="2458576" y="0"/>
                  </a:lnTo>
                  <a:lnTo>
                    <a:pt x="2458576" y="2458576"/>
                  </a:lnTo>
                  <a:lnTo>
                    <a:pt x="0" y="245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296841" y="3580043"/>
              <a:ext cx="1019633" cy="1166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endParaRPr lang="en-US" sz="1270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endParaRPr>
            </a:p>
          </p:txBody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12070B9C-6271-4A94-BA52-69EF49C7E0BF}"/>
                </a:ext>
              </a:extLst>
            </p:cNvPr>
            <p:cNvSpPr txBox="1"/>
            <p:nvPr/>
          </p:nvSpPr>
          <p:spPr>
            <a:xfrm>
              <a:off x="-384952" y="2561858"/>
              <a:ext cx="1019633" cy="1433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6866E1"/>
                  </a:solidFill>
                  <a:latin typeface="Computer Says No"/>
                  <a:ea typeface="Computer Says No"/>
                  <a:cs typeface="Computer Says No"/>
                  <a:sym typeface="Computer Says No"/>
                </a:rPr>
                <a:t>08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02B11BC-92AE-0692-9D02-B816CDC6DACE}"/>
              </a:ext>
            </a:extLst>
          </p:cNvPr>
          <p:cNvSpPr txBox="1"/>
          <p:nvPr/>
        </p:nvSpPr>
        <p:spPr>
          <a:xfrm>
            <a:off x="4082893" y="719419"/>
            <a:ext cx="14471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FFFF00"/>
                </a:solidFill>
              </a:rPr>
              <a:t>🔧 Key Features &amp; Functionalities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309211-FCF8-91BB-3627-47E561DCED21}"/>
              </a:ext>
            </a:extLst>
          </p:cNvPr>
          <p:cNvCxnSpPr>
            <a:cxnSpLocks/>
          </p:cNvCxnSpPr>
          <p:nvPr/>
        </p:nvCxnSpPr>
        <p:spPr>
          <a:xfrm>
            <a:off x="5038539" y="1973962"/>
            <a:ext cx="12792261" cy="0"/>
          </a:xfrm>
          <a:prstGeom prst="line">
            <a:avLst/>
          </a:prstGeom>
          <a:ln w="190500">
            <a:gradFill flip="none" rotWithShape="1">
              <a:gsLst>
                <a:gs pos="6000">
                  <a:srgbClr val="F0E230"/>
                </a:gs>
                <a:gs pos="35000">
                  <a:srgbClr val="FFFF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53000">
                  <a:schemeClr val="accent3">
                    <a:lumMod val="45000"/>
                    <a:lumOff val="55000"/>
                  </a:schemeClr>
                </a:gs>
                <a:gs pos="90000">
                  <a:srgbClr val="041067"/>
                </a:gs>
              </a:gsLst>
              <a:lin ang="0" scaled="1"/>
              <a:tileRect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9B624A5-9EE8-FBF6-98C1-F952F91AA202}"/>
              </a:ext>
            </a:extLst>
          </p:cNvPr>
          <p:cNvGrpSpPr/>
          <p:nvPr/>
        </p:nvGrpSpPr>
        <p:grpSpPr>
          <a:xfrm>
            <a:off x="741798" y="6485463"/>
            <a:ext cx="3505200" cy="1778583"/>
            <a:chOff x="-746302" y="2561858"/>
            <a:chExt cx="4062776" cy="2185171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669941F8-54B5-3C9B-9F99-BFFA6717D8C6}"/>
                </a:ext>
              </a:extLst>
            </p:cNvPr>
            <p:cNvSpPr/>
            <p:nvPr/>
          </p:nvSpPr>
          <p:spPr>
            <a:xfrm>
              <a:off x="-746302" y="2584235"/>
              <a:ext cx="1672960" cy="1810159"/>
            </a:xfrm>
            <a:custGeom>
              <a:avLst/>
              <a:gdLst/>
              <a:ahLst/>
              <a:cxnLst/>
              <a:rect l="l" t="t" r="r" b="b"/>
              <a:pathLst>
                <a:path w="2458576" h="2458576">
                  <a:moveTo>
                    <a:pt x="0" y="0"/>
                  </a:moveTo>
                  <a:lnTo>
                    <a:pt x="2458576" y="0"/>
                  </a:lnTo>
                  <a:lnTo>
                    <a:pt x="2458576" y="2458576"/>
                  </a:lnTo>
                  <a:lnTo>
                    <a:pt x="0" y="245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11219950-B482-29AC-F1C1-D58778CE471A}"/>
                </a:ext>
              </a:extLst>
            </p:cNvPr>
            <p:cNvSpPr txBox="1"/>
            <p:nvPr/>
          </p:nvSpPr>
          <p:spPr>
            <a:xfrm>
              <a:off x="2296841" y="3580043"/>
              <a:ext cx="1019633" cy="1166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endParaRPr lang="en-US" sz="1270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endParaRPr>
            </a:p>
          </p:txBody>
        </p:sp>
        <p:sp>
          <p:nvSpPr>
            <p:cNvPr id="37" name="TextBox 14">
              <a:extLst>
                <a:ext uri="{FF2B5EF4-FFF2-40B4-BE49-F238E27FC236}">
                  <a16:creationId xmlns:a16="http://schemas.microsoft.com/office/drawing/2014/main" id="{13AEF0C7-C1D5-7C88-D2C8-50381437A78E}"/>
                </a:ext>
              </a:extLst>
            </p:cNvPr>
            <p:cNvSpPr txBox="1"/>
            <p:nvPr/>
          </p:nvSpPr>
          <p:spPr>
            <a:xfrm>
              <a:off x="-384952" y="2561858"/>
              <a:ext cx="1019633" cy="1433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6866E1"/>
                  </a:solidFill>
                  <a:latin typeface="Computer Says No"/>
                  <a:ea typeface="Computer Says No"/>
                  <a:cs typeface="Computer Says No"/>
                  <a:sym typeface="Computer Says No"/>
                </a:rPr>
                <a:t>05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A55AB2-30BC-A343-8038-473E2FB7DAEF}"/>
              </a:ext>
            </a:extLst>
          </p:cNvPr>
          <p:cNvGrpSpPr/>
          <p:nvPr/>
        </p:nvGrpSpPr>
        <p:grpSpPr>
          <a:xfrm>
            <a:off x="786309" y="2755128"/>
            <a:ext cx="3505200" cy="1778583"/>
            <a:chOff x="-746302" y="2561858"/>
            <a:chExt cx="4062776" cy="2185171"/>
          </a:xfrm>
        </p:grpSpPr>
        <p:sp>
          <p:nvSpPr>
            <p:cNvPr id="39" name="Freeform 3">
              <a:extLst>
                <a:ext uri="{FF2B5EF4-FFF2-40B4-BE49-F238E27FC236}">
                  <a16:creationId xmlns:a16="http://schemas.microsoft.com/office/drawing/2014/main" id="{B03F2713-FD12-006D-39B4-1D5856593FE5}"/>
                </a:ext>
              </a:extLst>
            </p:cNvPr>
            <p:cNvSpPr/>
            <p:nvPr/>
          </p:nvSpPr>
          <p:spPr>
            <a:xfrm>
              <a:off x="-746302" y="2584235"/>
              <a:ext cx="1672960" cy="1810159"/>
            </a:xfrm>
            <a:custGeom>
              <a:avLst/>
              <a:gdLst/>
              <a:ahLst/>
              <a:cxnLst/>
              <a:rect l="l" t="t" r="r" b="b"/>
              <a:pathLst>
                <a:path w="2458576" h="2458576">
                  <a:moveTo>
                    <a:pt x="0" y="0"/>
                  </a:moveTo>
                  <a:lnTo>
                    <a:pt x="2458576" y="0"/>
                  </a:lnTo>
                  <a:lnTo>
                    <a:pt x="2458576" y="2458576"/>
                  </a:lnTo>
                  <a:lnTo>
                    <a:pt x="0" y="245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76341759-49B4-4CC8-352C-31E0739D907F}"/>
                </a:ext>
              </a:extLst>
            </p:cNvPr>
            <p:cNvSpPr txBox="1"/>
            <p:nvPr/>
          </p:nvSpPr>
          <p:spPr>
            <a:xfrm>
              <a:off x="2296841" y="3580043"/>
              <a:ext cx="1019633" cy="1166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endParaRPr lang="en-US" sz="1270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endParaRPr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D58FBDFE-2196-1D32-340F-AE31B982C7E7}"/>
                </a:ext>
              </a:extLst>
            </p:cNvPr>
            <p:cNvSpPr txBox="1"/>
            <p:nvPr/>
          </p:nvSpPr>
          <p:spPr>
            <a:xfrm>
              <a:off x="-384952" y="2561858"/>
              <a:ext cx="1019633" cy="1433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6866E1"/>
                  </a:solidFill>
                  <a:latin typeface="Computer Says No"/>
                  <a:ea typeface="Computer Says No"/>
                  <a:cs typeface="Computer Says No"/>
                  <a:sym typeface="Computer Says No"/>
                </a:rPr>
                <a:t>01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86A7C5-BAF5-A979-26FB-97A83D673C72}"/>
              </a:ext>
            </a:extLst>
          </p:cNvPr>
          <p:cNvGrpSpPr/>
          <p:nvPr/>
        </p:nvGrpSpPr>
        <p:grpSpPr>
          <a:xfrm>
            <a:off x="751607" y="4642177"/>
            <a:ext cx="3505200" cy="1778583"/>
            <a:chOff x="-746302" y="2561858"/>
            <a:chExt cx="4062776" cy="2185171"/>
          </a:xfrm>
        </p:grpSpPr>
        <p:sp>
          <p:nvSpPr>
            <p:cNvPr id="43" name="Freeform 3">
              <a:extLst>
                <a:ext uri="{FF2B5EF4-FFF2-40B4-BE49-F238E27FC236}">
                  <a16:creationId xmlns:a16="http://schemas.microsoft.com/office/drawing/2014/main" id="{09679371-AE32-96CA-FBFF-A0CCC77FB378}"/>
                </a:ext>
              </a:extLst>
            </p:cNvPr>
            <p:cNvSpPr/>
            <p:nvPr/>
          </p:nvSpPr>
          <p:spPr>
            <a:xfrm>
              <a:off x="-746302" y="2584235"/>
              <a:ext cx="1672960" cy="1810159"/>
            </a:xfrm>
            <a:custGeom>
              <a:avLst/>
              <a:gdLst/>
              <a:ahLst/>
              <a:cxnLst/>
              <a:rect l="l" t="t" r="r" b="b"/>
              <a:pathLst>
                <a:path w="2458576" h="2458576">
                  <a:moveTo>
                    <a:pt x="0" y="0"/>
                  </a:moveTo>
                  <a:lnTo>
                    <a:pt x="2458576" y="0"/>
                  </a:lnTo>
                  <a:lnTo>
                    <a:pt x="2458576" y="2458576"/>
                  </a:lnTo>
                  <a:lnTo>
                    <a:pt x="0" y="245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70DB8F8E-169B-0CDD-EB2C-CEC00F823886}"/>
                </a:ext>
              </a:extLst>
            </p:cNvPr>
            <p:cNvSpPr txBox="1"/>
            <p:nvPr/>
          </p:nvSpPr>
          <p:spPr>
            <a:xfrm>
              <a:off x="2296841" y="3580043"/>
              <a:ext cx="1019633" cy="1166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endParaRPr lang="en-US" sz="1270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endParaRPr>
            </a:p>
          </p:txBody>
        </p: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E2308BE6-C2C7-AD7B-96B4-5B79A0F4E9B3}"/>
                </a:ext>
              </a:extLst>
            </p:cNvPr>
            <p:cNvSpPr txBox="1"/>
            <p:nvPr/>
          </p:nvSpPr>
          <p:spPr>
            <a:xfrm>
              <a:off x="-384952" y="2561858"/>
              <a:ext cx="1019633" cy="1433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6866E1"/>
                  </a:solidFill>
                  <a:latin typeface="Computer Says No"/>
                  <a:ea typeface="Computer Says No"/>
                  <a:cs typeface="Computer Says No"/>
                  <a:sym typeface="Computer Says No"/>
                </a:rPr>
                <a:t>03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5F19ED0-395A-5137-5ABC-84E2247F7F65}"/>
              </a:ext>
            </a:extLst>
          </p:cNvPr>
          <p:cNvGrpSpPr/>
          <p:nvPr/>
        </p:nvGrpSpPr>
        <p:grpSpPr>
          <a:xfrm>
            <a:off x="733331" y="8477002"/>
            <a:ext cx="3505200" cy="1778583"/>
            <a:chOff x="-746302" y="2561858"/>
            <a:chExt cx="4062776" cy="2185171"/>
          </a:xfrm>
        </p:grpSpPr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E45FF1E3-6623-2470-A8BC-13271A170BFB}"/>
                </a:ext>
              </a:extLst>
            </p:cNvPr>
            <p:cNvSpPr/>
            <p:nvPr/>
          </p:nvSpPr>
          <p:spPr>
            <a:xfrm>
              <a:off x="-746302" y="2584235"/>
              <a:ext cx="1672960" cy="1810159"/>
            </a:xfrm>
            <a:custGeom>
              <a:avLst/>
              <a:gdLst/>
              <a:ahLst/>
              <a:cxnLst/>
              <a:rect l="l" t="t" r="r" b="b"/>
              <a:pathLst>
                <a:path w="2458576" h="2458576">
                  <a:moveTo>
                    <a:pt x="0" y="0"/>
                  </a:moveTo>
                  <a:lnTo>
                    <a:pt x="2458576" y="0"/>
                  </a:lnTo>
                  <a:lnTo>
                    <a:pt x="2458576" y="2458576"/>
                  </a:lnTo>
                  <a:lnTo>
                    <a:pt x="0" y="245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FFEEEEB8-E0E7-C928-8F2C-BE7191FCEAA3}"/>
                </a:ext>
              </a:extLst>
            </p:cNvPr>
            <p:cNvSpPr txBox="1"/>
            <p:nvPr/>
          </p:nvSpPr>
          <p:spPr>
            <a:xfrm>
              <a:off x="2296841" y="3580043"/>
              <a:ext cx="1019633" cy="1166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endParaRPr lang="en-US" sz="1270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endParaRPr>
            </a:p>
          </p:txBody>
        </p:sp>
        <p:sp>
          <p:nvSpPr>
            <p:cNvPr id="49" name="TextBox 14">
              <a:extLst>
                <a:ext uri="{FF2B5EF4-FFF2-40B4-BE49-F238E27FC236}">
                  <a16:creationId xmlns:a16="http://schemas.microsoft.com/office/drawing/2014/main" id="{368A113F-F6F0-78D7-8016-5A971F0DF431}"/>
                </a:ext>
              </a:extLst>
            </p:cNvPr>
            <p:cNvSpPr txBox="1"/>
            <p:nvPr/>
          </p:nvSpPr>
          <p:spPr>
            <a:xfrm>
              <a:off x="-384952" y="2561858"/>
              <a:ext cx="1019633" cy="1433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6866E1"/>
                  </a:solidFill>
                  <a:latin typeface="Computer Says No"/>
                  <a:ea typeface="Computer Says No"/>
                  <a:cs typeface="Computer Says No"/>
                  <a:sym typeface="Computer Says No"/>
                </a:rPr>
                <a:t>07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90CB15-40AB-4DAC-7A20-1A8901209FBA}"/>
              </a:ext>
            </a:extLst>
          </p:cNvPr>
          <p:cNvGrpSpPr/>
          <p:nvPr/>
        </p:nvGrpSpPr>
        <p:grpSpPr>
          <a:xfrm>
            <a:off x="9207254" y="2819995"/>
            <a:ext cx="3505200" cy="1778583"/>
            <a:chOff x="-746302" y="2561858"/>
            <a:chExt cx="4062776" cy="2185171"/>
          </a:xfrm>
        </p:grpSpPr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074542BC-D812-2E69-F857-16282B9456B5}"/>
                </a:ext>
              </a:extLst>
            </p:cNvPr>
            <p:cNvSpPr/>
            <p:nvPr/>
          </p:nvSpPr>
          <p:spPr>
            <a:xfrm>
              <a:off x="-746302" y="2584235"/>
              <a:ext cx="1672960" cy="1810159"/>
            </a:xfrm>
            <a:custGeom>
              <a:avLst/>
              <a:gdLst/>
              <a:ahLst/>
              <a:cxnLst/>
              <a:rect l="l" t="t" r="r" b="b"/>
              <a:pathLst>
                <a:path w="2458576" h="2458576">
                  <a:moveTo>
                    <a:pt x="0" y="0"/>
                  </a:moveTo>
                  <a:lnTo>
                    <a:pt x="2458576" y="0"/>
                  </a:lnTo>
                  <a:lnTo>
                    <a:pt x="2458576" y="2458576"/>
                  </a:lnTo>
                  <a:lnTo>
                    <a:pt x="0" y="245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1BDA829F-6291-BD51-2C5C-3CECD8E6E78F}"/>
                </a:ext>
              </a:extLst>
            </p:cNvPr>
            <p:cNvSpPr txBox="1"/>
            <p:nvPr/>
          </p:nvSpPr>
          <p:spPr>
            <a:xfrm>
              <a:off x="2296841" y="3580043"/>
              <a:ext cx="1019633" cy="1166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endParaRPr lang="en-US" sz="1270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endParaRPr>
            </a:p>
          </p:txBody>
        </p:sp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FC8A3F2F-FC1C-18F2-C17A-A0BCAE2D22E5}"/>
                </a:ext>
              </a:extLst>
            </p:cNvPr>
            <p:cNvSpPr txBox="1"/>
            <p:nvPr/>
          </p:nvSpPr>
          <p:spPr>
            <a:xfrm>
              <a:off x="-384952" y="2561858"/>
              <a:ext cx="1019633" cy="1433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6866E1"/>
                  </a:solidFill>
                  <a:latin typeface="Computer Says No"/>
                  <a:ea typeface="Computer Says No"/>
                  <a:cs typeface="Computer Says No"/>
                  <a:sym typeface="Computer Says No"/>
                </a:rPr>
                <a:t>02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D01B2F9-FE9A-3662-23AA-970B4FF8B982}"/>
              </a:ext>
            </a:extLst>
          </p:cNvPr>
          <p:cNvGrpSpPr/>
          <p:nvPr/>
        </p:nvGrpSpPr>
        <p:grpSpPr>
          <a:xfrm>
            <a:off x="9207254" y="4710155"/>
            <a:ext cx="3505200" cy="1778583"/>
            <a:chOff x="-746302" y="2561858"/>
            <a:chExt cx="4062776" cy="2185171"/>
          </a:xfrm>
        </p:grpSpPr>
        <p:sp>
          <p:nvSpPr>
            <p:cNvPr id="55" name="Freeform 3">
              <a:extLst>
                <a:ext uri="{FF2B5EF4-FFF2-40B4-BE49-F238E27FC236}">
                  <a16:creationId xmlns:a16="http://schemas.microsoft.com/office/drawing/2014/main" id="{2C2AF3B1-FBF8-1236-D1DC-D90303DDEFFB}"/>
                </a:ext>
              </a:extLst>
            </p:cNvPr>
            <p:cNvSpPr/>
            <p:nvPr/>
          </p:nvSpPr>
          <p:spPr>
            <a:xfrm>
              <a:off x="-746302" y="2584235"/>
              <a:ext cx="1672960" cy="1810159"/>
            </a:xfrm>
            <a:custGeom>
              <a:avLst/>
              <a:gdLst/>
              <a:ahLst/>
              <a:cxnLst/>
              <a:rect l="l" t="t" r="r" b="b"/>
              <a:pathLst>
                <a:path w="2458576" h="2458576">
                  <a:moveTo>
                    <a:pt x="0" y="0"/>
                  </a:moveTo>
                  <a:lnTo>
                    <a:pt x="2458576" y="0"/>
                  </a:lnTo>
                  <a:lnTo>
                    <a:pt x="2458576" y="2458576"/>
                  </a:lnTo>
                  <a:lnTo>
                    <a:pt x="0" y="245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A5DB074E-AC49-EDB7-7209-8886C111F251}"/>
                </a:ext>
              </a:extLst>
            </p:cNvPr>
            <p:cNvSpPr txBox="1"/>
            <p:nvPr/>
          </p:nvSpPr>
          <p:spPr>
            <a:xfrm>
              <a:off x="2296841" y="3580043"/>
              <a:ext cx="1019633" cy="1166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endParaRPr lang="en-US" sz="1270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endParaRPr>
            </a:p>
          </p:txBody>
        </p:sp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7C22CFB1-A76B-B5CC-2FFE-AA6183799B57}"/>
                </a:ext>
              </a:extLst>
            </p:cNvPr>
            <p:cNvSpPr txBox="1"/>
            <p:nvPr/>
          </p:nvSpPr>
          <p:spPr>
            <a:xfrm>
              <a:off x="-384952" y="2561858"/>
              <a:ext cx="1019633" cy="1433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6866E1"/>
                  </a:solidFill>
                  <a:latin typeface="Computer Says No"/>
                  <a:ea typeface="Computer Says No"/>
                  <a:cs typeface="Computer Says No"/>
                  <a:sym typeface="Computer Says No"/>
                </a:rPr>
                <a:t>04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D3E6670-D57A-FC54-C8A4-CF7E9D307619}"/>
              </a:ext>
            </a:extLst>
          </p:cNvPr>
          <p:cNvGrpSpPr/>
          <p:nvPr/>
        </p:nvGrpSpPr>
        <p:grpSpPr>
          <a:xfrm>
            <a:off x="9207254" y="6561598"/>
            <a:ext cx="3505200" cy="1778583"/>
            <a:chOff x="-746302" y="2561858"/>
            <a:chExt cx="4062776" cy="2185171"/>
          </a:xfrm>
        </p:grpSpPr>
        <p:sp>
          <p:nvSpPr>
            <p:cNvPr id="59" name="Freeform 3">
              <a:extLst>
                <a:ext uri="{FF2B5EF4-FFF2-40B4-BE49-F238E27FC236}">
                  <a16:creationId xmlns:a16="http://schemas.microsoft.com/office/drawing/2014/main" id="{E55A736B-7141-CADC-6666-46793108EA45}"/>
                </a:ext>
              </a:extLst>
            </p:cNvPr>
            <p:cNvSpPr/>
            <p:nvPr/>
          </p:nvSpPr>
          <p:spPr>
            <a:xfrm>
              <a:off x="-746302" y="2584235"/>
              <a:ext cx="1672960" cy="1810159"/>
            </a:xfrm>
            <a:custGeom>
              <a:avLst/>
              <a:gdLst/>
              <a:ahLst/>
              <a:cxnLst/>
              <a:rect l="l" t="t" r="r" b="b"/>
              <a:pathLst>
                <a:path w="2458576" h="2458576">
                  <a:moveTo>
                    <a:pt x="0" y="0"/>
                  </a:moveTo>
                  <a:lnTo>
                    <a:pt x="2458576" y="0"/>
                  </a:lnTo>
                  <a:lnTo>
                    <a:pt x="2458576" y="2458576"/>
                  </a:lnTo>
                  <a:lnTo>
                    <a:pt x="0" y="245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TextBox 11">
              <a:extLst>
                <a:ext uri="{FF2B5EF4-FFF2-40B4-BE49-F238E27FC236}">
                  <a16:creationId xmlns:a16="http://schemas.microsoft.com/office/drawing/2014/main" id="{4E6BF29B-60CE-81C5-2FCF-69206C88D934}"/>
                </a:ext>
              </a:extLst>
            </p:cNvPr>
            <p:cNvSpPr txBox="1"/>
            <p:nvPr/>
          </p:nvSpPr>
          <p:spPr>
            <a:xfrm>
              <a:off x="2296841" y="3580043"/>
              <a:ext cx="1019633" cy="1166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endParaRPr lang="en-US" sz="1270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endParaRPr>
            </a:p>
          </p:txBody>
        </p:sp>
        <p:sp>
          <p:nvSpPr>
            <p:cNvPr id="61" name="TextBox 14">
              <a:extLst>
                <a:ext uri="{FF2B5EF4-FFF2-40B4-BE49-F238E27FC236}">
                  <a16:creationId xmlns:a16="http://schemas.microsoft.com/office/drawing/2014/main" id="{33467C54-FB8C-CC6B-04A6-2704E031C9BF}"/>
                </a:ext>
              </a:extLst>
            </p:cNvPr>
            <p:cNvSpPr txBox="1"/>
            <p:nvPr/>
          </p:nvSpPr>
          <p:spPr>
            <a:xfrm>
              <a:off x="-384952" y="2561858"/>
              <a:ext cx="1019633" cy="1433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146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6866E1"/>
                  </a:solidFill>
                  <a:latin typeface="Computer Says No"/>
                  <a:ea typeface="Computer Says No"/>
                  <a:cs typeface="Computer Says No"/>
                  <a:sym typeface="Computer Says No"/>
                </a:rPr>
                <a:t>06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7279DC4-A141-6C9A-F421-6DCD60142DB3}"/>
              </a:ext>
            </a:extLst>
          </p:cNvPr>
          <p:cNvSpPr txBox="1"/>
          <p:nvPr/>
        </p:nvSpPr>
        <p:spPr>
          <a:xfrm>
            <a:off x="2480495" y="4860029"/>
            <a:ext cx="5530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💬 </a:t>
            </a:r>
            <a:r>
              <a:rPr lang="en-US" sz="2800" dirty="0">
                <a:solidFill>
                  <a:schemeClr val="bg1"/>
                </a:solidFill>
              </a:rPr>
              <a:t>Motivation Engine with easy-go questions and affirmations</a:t>
            </a:r>
            <a:endParaRPr lang="en-IN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E98A3AD-2D3F-A257-8EEB-D5AA126DA3DC}"/>
              </a:ext>
            </a:extLst>
          </p:cNvPr>
          <p:cNvSpPr txBox="1"/>
          <p:nvPr/>
        </p:nvSpPr>
        <p:spPr>
          <a:xfrm>
            <a:off x="10973729" y="5180668"/>
            <a:ext cx="5074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🎙️ Voice AI Agent (Web Speech API)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E080B5-F993-24D2-C90A-3B521F909436}"/>
              </a:ext>
            </a:extLst>
          </p:cNvPr>
          <p:cNvSpPr txBox="1"/>
          <p:nvPr/>
        </p:nvSpPr>
        <p:spPr>
          <a:xfrm>
            <a:off x="2494398" y="6819900"/>
            <a:ext cx="5125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🎭 Agent Customization (name, tone, personality)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594B5C-86A2-1C24-638F-3408B31AC3B1}"/>
              </a:ext>
            </a:extLst>
          </p:cNvPr>
          <p:cNvSpPr txBox="1"/>
          <p:nvPr/>
        </p:nvSpPr>
        <p:spPr>
          <a:xfrm>
            <a:off x="10927408" y="6819900"/>
            <a:ext cx="499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📈 Progress &amp; Emotion Tracker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4AA940-A523-7B44-F94D-A0DBDFF05EB7}"/>
              </a:ext>
            </a:extLst>
          </p:cNvPr>
          <p:cNvSpPr txBox="1"/>
          <p:nvPr/>
        </p:nvSpPr>
        <p:spPr>
          <a:xfrm>
            <a:off x="2494398" y="8877300"/>
            <a:ext cx="512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👥 Peer Rooms + Leaderboards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4A0B13-E889-65BE-01E0-004D375BCEAD}"/>
              </a:ext>
            </a:extLst>
          </p:cNvPr>
          <p:cNvSpPr txBox="1"/>
          <p:nvPr/>
        </p:nvSpPr>
        <p:spPr>
          <a:xfrm>
            <a:off x="10927408" y="8507967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📅 Task Automation (study reminders, break timers) and 🧠 Content Generation (flashcards, summaries)</a:t>
            </a:r>
          </a:p>
        </p:txBody>
      </p:sp>
      <p:sp>
        <p:nvSpPr>
          <p:cNvPr id="70" name="Freeform 62">
            <a:extLst>
              <a:ext uri="{FF2B5EF4-FFF2-40B4-BE49-F238E27FC236}">
                <a16:creationId xmlns:a16="http://schemas.microsoft.com/office/drawing/2014/main" id="{B0BDE68A-AEEC-226F-4D58-D0E8CD777302}"/>
              </a:ext>
            </a:extLst>
          </p:cNvPr>
          <p:cNvSpPr/>
          <p:nvPr/>
        </p:nvSpPr>
        <p:spPr>
          <a:xfrm>
            <a:off x="14782800" y="0"/>
            <a:ext cx="3622739" cy="853479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91CED3D-0A18-10D7-C261-929553F19D55}"/>
              </a:ext>
            </a:extLst>
          </p:cNvPr>
          <p:cNvSpPr/>
          <p:nvPr/>
        </p:nvSpPr>
        <p:spPr>
          <a:xfrm flipH="1">
            <a:off x="13511025" y="-1052121"/>
            <a:ext cx="6464770" cy="3261650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92119" y="7241160"/>
            <a:ext cx="9074405" cy="518388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043569" y="7050415"/>
            <a:ext cx="9074405" cy="5260570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 rot="-5400000">
            <a:off x="7847993" y="7202273"/>
            <a:ext cx="9074405" cy="4956855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355400"/>
            <a:ext cx="2438400" cy="2673496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77066" y="4869667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92098" y="4869667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1F284036-8BFB-97CB-B96C-72ED10EF83E3}"/>
              </a:ext>
            </a:extLst>
          </p:cNvPr>
          <p:cNvSpPr/>
          <p:nvPr/>
        </p:nvSpPr>
        <p:spPr>
          <a:xfrm rot="16200000">
            <a:off x="11633542" y="6964960"/>
            <a:ext cx="9074405" cy="5115961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ACF19-FCB3-58E9-4038-FB5FC9034FBC}"/>
              </a:ext>
            </a:extLst>
          </p:cNvPr>
          <p:cNvSpPr txBox="1"/>
          <p:nvPr/>
        </p:nvSpPr>
        <p:spPr>
          <a:xfrm>
            <a:off x="3978830" y="1735672"/>
            <a:ext cx="78372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Students, especially exam-prep learners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Educators and mentors tracking student well-being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7B680A-9FFF-24F6-A6C0-E9DB0B39346E}"/>
              </a:ext>
            </a:extLst>
          </p:cNvPr>
          <p:cNvSpPr txBox="1"/>
          <p:nvPr/>
        </p:nvSpPr>
        <p:spPr>
          <a:xfrm>
            <a:off x="5181600" y="720267"/>
            <a:ext cx="2139663" cy="829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FFFF00"/>
                </a:solidFill>
              </a:rPr>
              <a:t>USERS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CE91B8-D727-EAC0-D050-5D31EFADB9F2}"/>
              </a:ext>
            </a:extLst>
          </p:cNvPr>
          <p:cNvCxnSpPr>
            <a:cxnSpLocks/>
          </p:cNvCxnSpPr>
          <p:nvPr/>
        </p:nvCxnSpPr>
        <p:spPr>
          <a:xfrm>
            <a:off x="5259602" y="1542166"/>
            <a:ext cx="6467661" cy="0"/>
          </a:xfrm>
          <a:prstGeom prst="line">
            <a:avLst/>
          </a:prstGeom>
          <a:ln w="127000">
            <a:gradFill flip="none" rotWithShape="1">
              <a:gsLst>
                <a:gs pos="6000">
                  <a:srgbClr val="F0E230"/>
                </a:gs>
                <a:gs pos="24000">
                  <a:srgbClr val="FFFF00"/>
                </a:gs>
                <a:gs pos="76000">
                  <a:srgbClr val="6937F5">
                    <a:lumMod val="98000"/>
                  </a:srgbClr>
                </a:gs>
                <a:gs pos="46000">
                  <a:schemeClr val="accent3">
                    <a:lumMod val="45000"/>
                    <a:lumOff val="55000"/>
                  </a:schemeClr>
                </a:gs>
                <a:gs pos="37000">
                  <a:schemeClr val="accent3">
                    <a:lumMod val="45000"/>
                    <a:lumOff val="55000"/>
                  </a:schemeClr>
                </a:gs>
                <a:gs pos="100000">
                  <a:srgbClr val="7541F4"/>
                </a:gs>
              </a:gsLst>
              <a:lin ang="0" scaled="1"/>
              <a:tileRect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9E892A-9698-18E0-4B16-282F9DF79B93}"/>
              </a:ext>
            </a:extLst>
          </p:cNvPr>
          <p:cNvSpPr txBox="1"/>
          <p:nvPr/>
        </p:nvSpPr>
        <p:spPr>
          <a:xfrm>
            <a:off x="4798183" y="3496907"/>
            <a:ext cx="4703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FFFF00"/>
                </a:solidFill>
              </a:rPr>
              <a:t>USER CASES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B2EFCC-435F-AFAA-B0AB-8A9FAA1BA5BD}"/>
              </a:ext>
            </a:extLst>
          </p:cNvPr>
          <p:cNvCxnSpPr>
            <a:cxnSpLocks/>
          </p:cNvCxnSpPr>
          <p:nvPr/>
        </p:nvCxnSpPr>
        <p:spPr>
          <a:xfrm>
            <a:off x="4927865" y="4329137"/>
            <a:ext cx="6467661" cy="0"/>
          </a:xfrm>
          <a:prstGeom prst="line">
            <a:avLst/>
          </a:prstGeom>
          <a:ln w="127000">
            <a:gradFill flip="none" rotWithShape="1">
              <a:gsLst>
                <a:gs pos="6000">
                  <a:srgbClr val="F0E230"/>
                </a:gs>
                <a:gs pos="24000">
                  <a:srgbClr val="FFFF00"/>
                </a:gs>
                <a:gs pos="76000">
                  <a:srgbClr val="6937F5">
                    <a:lumMod val="98000"/>
                  </a:srgbClr>
                </a:gs>
                <a:gs pos="46000">
                  <a:schemeClr val="accent3">
                    <a:lumMod val="45000"/>
                    <a:lumOff val="55000"/>
                  </a:schemeClr>
                </a:gs>
                <a:gs pos="37000">
                  <a:schemeClr val="accent3">
                    <a:lumMod val="45000"/>
                    <a:lumOff val="55000"/>
                  </a:schemeClr>
                </a:gs>
                <a:gs pos="100000">
                  <a:srgbClr val="6837F5"/>
                </a:gs>
                <a:gs pos="100000">
                  <a:srgbClr val="723FF4"/>
                </a:gs>
              </a:gsLst>
              <a:lin ang="0" scaled="1"/>
              <a:tileRect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Freeform 9"/>
          <p:cNvSpPr/>
          <p:nvPr/>
        </p:nvSpPr>
        <p:spPr>
          <a:xfrm>
            <a:off x="13590596" y="4727776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D500E7-086E-3CEC-554D-B02C9AB253FB}"/>
              </a:ext>
            </a:extLst>
          </p:cNvPr>
          <p:cNvSpPr txBox="1"/>
          <p:nvPr/>
        </p:nvSpPr>
        <p:spPr>
          <a:xfrm>
            <a:off x="2390284" y="7650760"/>
            <a:ext cx="3928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agent suggests easier question + motivational message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306E6D-E35E-C1A8-1322-617C6FAB5BDC}"/>
              </a:ext>
            </a:extLst>
          </p:cNvPr>
          <p:cNvSpPr txBox="1"/>
          <p:nvPr/>
        </p:nvSpPr>
        <p:spPr>
          <a:xfrm>
            <a:off x="2390284" y="6682888"/>
            <a:ext cx="3961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Student feels stuck : </a:t>
            </a:r>
          </a:p>
          <a:p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6764DB-265E-08F3-1C74-280E43756890}"/>
              </a:ext>
            </a:extLst>
          </p:cNvPr>
          <p:cNvSpPr txBox="1"/>
          <p:nvPr/>
        </p:nvSpPr>
        <p:spPr>
          <a:xfrm>
            <a:off x="10714388" y="7604348"/>
            <a:ext cx="3149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identifies students needing emotional support</a:t>
            </a:r>
            <a:endParaRPr lang="en-IN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D219D-1314-DE97-9287-E3930D0F4CA6}"/>
              </a:ext>
            </a:extLst>
          </p:cNvPr>
          <p:cNvSpPr txBox="1"/>
          <p:nvPr/>
        </p:nvSpPr>
        <p:spPr>
          <a:xfrm>
            <a:off x="6918882" y="7613535"/>
            <a:ext cx="3149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agent celebrates and recommends next challenge</a:t>
            </a:r>
            <a:endParaRPr lang="en-IN" sz="2800" dirty="0"/>
          </a:p>
        </p:txBody>
      </p:sp>
      <p:sp>
        <p:nvSpPr>
          <p:cNvPr id="32" name="Freeform 62">
            <a:extLst>
              <a:ext uri="{FF2B5EF4-FFF2-40B4-BE49-F238E27FC236}">
                <a16:creationId xmlns:a16="http://schemas.microsoft.com/office/drawing/2014/main" id="{D1AE24F1-C9F8-23F1-78A8-58F29017E741}"/>
              </a:ext>
            </a:extLst>
          </p:cNvPr>
          <p:cNvSpPr/>
          <p:nvPr/>
        </p:nvSpPr>
        <p:spPr>
          <a:xfrm>
            <a:off x="15509710" y="-38060"/>
            <a:ext cx="2803690" cy="720267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218CE9-9D79-2986-D646-0A2B8552669A}"/>
              </a:ext>
            </a:extLst>
          </p:cNvPr>
          <p:cNvSpPr txBox="1"/>
          <p:nvPr/>
        </p:nvSpPr>
        <p:spPr>
          <a:xfrm>
            <a:off x="7069107" y="6244672"/>
            <a:ext cx="33297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Student completes module</a:t>
            </a:r>
            <a:r>
              <a:rPr lang="en-IN" sz="3200" dirty="0">
                <a:solidFill>
                  <a:schemeClr val="bg2"/>
                </a:solidFill>
              </a:rPr>
              <a:t>: </a:t>
            </a:r>
          </a:p>
          <a:p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212E97-5AA4-9637-515A-C2A31688FBF6}"/>
              </a:ext>
            </a:extLst>
          </p:cNvPr>
          <p:cNvSpPr txBox="1"/>
          <p:nvPr/>
        </p:nvSpPr>
        <p:spPr>
          <a:xfrm>
            <a:off x="11064573" y="6218207"/>
            <a:ext cx="272330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Educator views dashboard </a:t>
            </a:r>
            <a:r>
              <a:rPr lang="en-IN" sz="3200" dirty="0">
                <a:solidFill>
                  <a:schemeClr val="bg2"/>
                </a:solidFill>
              </a:rPr>
              <a:t>: </a:t>
            </a:r>
          </a:p>
          <a:p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D9CE7C-0635-844A-1EF6-63BBF5B9E13E}"/>
              </a:ext>
            </a:extLst>
          </p:cNvPr>
          <p:cNvSpPr txBox="1"/>
          <p:nvPr/>
        </p:nvSpPr>
        <p:spPr>
          <a:xfrm>
            <a:off x="14809092" y="6135917"/>
            <a:ext cx="2723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Student speaks frustration :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9F73A5-5584-0A17-C5D5-5E064D4A285D}"/>
              </a:ext>
            </a:extLst>
          </p:cNvPr>
          <p:cNvSpPr txBox="1"/>
          <p:nvPr/>
        </p:nvSpPr>
        <p:spPr>
          <a:xfrm>
            <a:off x="14794881" y="7423272"/>
            <a:ext cx="36354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agent responds empathetically via voice</a:t>
            </a:r>
            <a:endParaRPr lang="en-IN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665</Words>
  <Application>Microsoft Office PowerPoint</Application>
  <PresentationFormat>Custom</PresentationFormat>
  <Paragraphs>121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Segoe UI</vt:lpstr>
      <vt:lpstr>Computer Says No</vt:lpstr>
      <vt:lpstr>Arial Narrow</vt:lpstr>
      <vt:lpstr>Calibri</vt:lpstr>
      <vt:lpstr>Courier New</vt:lpstr>
      <vt:lpstr>Poppins Light</vt:lpstr>
      <vt:lpstr>Arial</vt:lpstr>
      <vt:lpstr>Wingdings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SHIVANI LODHI</dc:creator>
  <cp:lastModifiedBy>Amrita Pal</cp:lastModifiedBy>
  <cp:revision>8</cp:revision>
  <dcterms:created xsi:type="dcterms:W3CDTF">2006-08-16T00:00:00Z</dcterms:created>
  <dcterms:modified xsi:type="dcterms:W3CDTF">2025-09-03T18:12:13Z</dcterms:modified>
  <dc:identifier>DAGx2kgOBXA</dc:identifier>
</cp:coreProperties>
</file>